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95" r:id="rId2"/>
    <p:sldId id="385" r:id="rId3"/>
    <p:sldId id="390" r:id="rId4"/>
    <p:sldId id="305" r:id="rId5"/>
    <p:sldId id="387" r:id="rId6"/>
    <p:sldId id="449" r:id="rId7"/>
    <p:sldId id="409" r:id="rId8"/>
    <p:sldId id="405" r:id="rId9"/>
    <p:sldId id="452" r:id="rId10"/>
    <p:sldId id="450" r:id="rId11"/>
    <p:sldId id="447" r:id="rId12"/>
    <p:sldId id="451" r:id="rId13"/>
    <p:sldId id="391" r:id="rId14"/>
    <p:sldId id="420" r:id="rId15"/>
    <p:sldId id="392" r:id="rId16"/>
    <p:sldId id="411" r:id="rId17"/>
    <p:sldId id="453" r:id="rId18"/>
    <p:sldId id="454" r:id="rId19"/>
    <p:sldId id="338" r:id="rId20"/>
    <p:sldId id="324" r:id="rId21"/>
    <p:sldId id="421" r:id="rId22"/>
    <p:sldId id="398" r:id="rId23"/>
    <p:sldId id="370" r:id="rId24"/>
    <p:sldId id="376" r:id="rId25"/>
    <p:sldId id="378" r:id="rId26"/>
    <p:sldId id="379" r:id="rId27"/>
    <p:sldId id="377" r:id="rId28"/>
    <p:sldId id="381" r:id="rId29"/>
    <p:sldId id="408" r:id="rId30"/>
    <p:sldId id="444" r:id="rId31"/>
    <p:sldId id="446" r:id="rId32"/>
    <p:sldId id="373" r:id="rId33"/>
    <p:sldId id="318" r:id="rId34"/>
    <p:sldId id="344" r:id="rId35"/>
    <p:sldId id="353" r:id="rId36"/>
    <p:sldId id="350" r:id="rId37"/>
    <p:sldId id="361" r:id="rId38"/>
    <p:sldId id="440" r:id="rId39"/>
    <p:sldId id="347" r:id="rId40"/>
    <p:sldId id="333" r:id="rId41"/>
    <p:sldId id="320" r:id="rId42"/>
    <p:sldId id="351" r:id="rId43"/>
    <p:sldId id="354" r:id="rId44"/>
    <p:sldId id="348" r:id="rId45"/>
    <p:sldId id="437" r:id="rId46"/>
    <p:sldId id="352" r:id="rId47"/>
    <p:sldId id="435" r:id="rId48"/>
    <p:sldId id="436" r:id="rId49"/>
    <p:sldId id="434" r:id="rId50"/>
    <p:sldId id="433" r:id="rId51"/>
    <p:sldId id="432" r:id="rId52"/>
    <p:sldId id="431" r:id="rId53"/>
    <p:sldId id="430" r:id="rId54"/>
    <p:sldId id="429" r:id="rId55"/>
    <p:sldId id="428" r:id="rId56"/>
    <p:sldId id="427" r:id="rId57"/>
    <p:sldId id="426" r:id="rId58"/>
    <p:sldId id="425" r:id="rId59"/>
    <p:sldId id="424" r:id="rId60"/>
    <p:sldId id="423" r:id="rId61"/>
    <p:sldId id="400" r:id="rId62"/>
    <p:sldId id="403" r:id="rId63"/>
    <p:sldId id="413" r:id="rId64"/>
    <p:sldId id="412" r:id="rId65"/>
    <p:sldId id="417" r:id="rId66"/>
    <p:sldId id="406" r:id="rId67"/>
    <p:sldId id="35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41" autoAdjust="0"/>
    <p:restoredTop sz="99841" autoAdjust="0"/>
  </p:normalViewPr>
  <p:slideViewPr>
    <p:cSldViewPr snapToGrid="0">
      <p:cViewPr>
        <p:scale>
          <a:sx n="100" d="100"/>
          <a:sy n="100" d="100"/>
        </p:scale>
        <p:origin x="438" y="-78"/>
      </p:cViewPr>
      <p:guideLst>
        <p:guide orient="horz" pos="2160"/>
        <p:guide pos="3840"/>
      </p:guideLst>
    </p:cSldViewPr>
  </p:slideViewPr>
  <p:notesTextViewPr>
    <p:cViewPr>
      <p:scale>
        <a:sx n="66" d="100"/>
        <a:sy n="66"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B705C-7022-42D1-9888-044C256018FE}" type="datetimeFigureOut">
              <a:rPr lang="en-GB" smtClean="0"/>
              <a:pPr/>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9383B-ED41-452D-9A8D-B5CCAA35F704}" type="slidenum">
              <a:rPr lang="en-GB" smtClean="0"/>
              <a:pPr/>
              <a:t>‹#›</a:t>
            </a:fld>
            <a:endParaRPr lang="en-GB"/>
          </a:p>
        </p:txBody>
      </p:sp>
    </p:spTree>
    <p:extLst>
      <p:ext uri="{BB962C8B-B14F-4D97-AF65-F5344CB8AC3E}">
        <p14:creationId xmlns="" xmlns:p14="http://schemas.microsoft.com/office/powerpoint/2010/main" val="405314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09383B-ED41-452D-9A8D-B5CCAA35F704}"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8435"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smtClean="0"/>
          </a:p>
        </p:txBody>
      </p:sp>
      <p:sp>
        <p:nvSpPr>
          <p:cNvPr id="18436" name="Slide Number Placeholder 3"/>
          <p:cNvSpPr>
            <a:spLocks noGrp="1" noChangeArrowheads="1"/>
          </p:cNvSpPr>
          <p:nvPr>
            <p:ph type="sldNum" sz="quarter" idx="5"/>
          </p:nvPr>
        </p:nvSpPr>
        <p:spPr bwMode="auto">
          <a:noFill/>
          <a:ln>
            <a:miter lim="800000"/>
            <a:headEnd/>
            <a:tailEnd/>
          </a:ln>
        </p:spPr>
        <p:txBody>
          <a:bodyPr/>
          <a:lstStyle/>
          <a:p>
            <a:fld id="{73900E59-164D-45E4-BB67-242ABFC1D210}" type="slidenum">
              <a:rPr lang="en-US" altLang="en-US">
                <a:latin typeface="Calibri" pitchFamily="34" charset="0"/>
              </a:rPr>
              <a:pPr/>
              <a:t>3</a:t>
            </a:fld>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09383B-ED41-452D-9A8D-B5CCAA35F704}"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28;p2:notes"/>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2571750 h 120000"/>
              <a:gd name="T6" fmla="*/ 0 w 120000"/>
              <a:gd name="T7" fmla="*/ 257175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p:spPr>
      </p:sp>
      <p:sp>
        <p:nvSpPr>
          <p:cNvPr id="13315" name="Google Shape;29;p2:notes"/>
          <p:cNvSpPr>
            <a:spLocks noGrp="1"/>
          </p:cNvSpPr>
          <p:nvPr>
            <p:ph type="body" idx="1"/>
          </p:nvPr>
        </p:nvSpPr>
        <p:spPr bwMode="auto">
          <a:noFill/>
        </p:spPr>
        <p:txBody>
          <a:bodyPr wrap="square" lIns="91425" tIns="91425" rIns="91425" bIns="91425" numCol="1" anchor="t" anchorCtr="0" compatLnSpc="1">
            <a:prstTxWarp prst="textNoShape">
              <a:avLst/>
            </a:prstTxWarp>
          </a:bodyPr>
          <a:lstStyle/>
          <a:p>
            <a:pPr>
              <a:spcBef>
                <a:spcPct val="0"/>
              </a:spcBef>
              <a:buSzPts val="1400"/>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410142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95971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4033890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
        <p:cNvGrpSpPr/>
        <p:nvPr/>
      </p:nvGrpSpPr>
      <p:grpSpPr>
        <a:xfrm>
          <a:off x="0" y="0"/>
          <a:ext cx="0" cy="0"/>
          <a:chOff x="0" y="0"/>
          <a:chExt cx="0" cy="0"/>
        </a:xfrm>
      </p:grpSpPr>
      <p:sp>
        <p:nvSpPr>
          <p:cNvPr id="14" name="Google Shape;14;p3"/>
          <p:cNvSpPr txBox="1">
            <a:spLocks noGrp="1"/>
          </p:cNvSpPr>
          <p:nvPr>
            <p:ph type="title"/>
          </p:nvPr>
        </p:nvSpPr>
        <p:spPr>
          <a:xfrm>
            <a:off x="932001" y="1215600"/>
            <a:ext cx="2694400" cy="4436800"/>
          </a:xfrm>
          <a:prstGeom prst="rect">
            <a:avLst/>
          </a:prstGeom>
          <a:noFill/>
          <a:ln>
            <a:noFill/>
          </a:ln>
          <a:effectLst>
            <a:outerShdw blurRad="42863" dist="9525" dir="5400000" algn="bl" rotWithShape="0">
              <a:srgbClr val="000000">
                <a:alpha val="20000"/>
              </a:srgbClr>
            </a:outerShdw>
          </a:effectLst>
        </p:spPr>
        <p:txBody>
          <a:bodyPr spcFirstLastPara="1" anchor="ctr">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15" name="Google Shape;15;p3"/>
          <p:cNvSpPr txBox="1">
            <a:spLocks noGrp="1"/>
          </p:cNvSpPr>
          <p:nvPr>
            <p:ph type="body" idx="1"/>
          </p:nvPr>
        </p:nvSpPr>
        <p:spPr>
          <a:xfrm>
            <a:off x="5125769" y="1073767"/>
            <a:ext cx="3000400" cy="4720800"/>
          </a:xfrm>
          <a:prstGeom prst="rect">
            <a:avLst/>
          </a:prstGeom>
          <a:noFill/>
          <a:ln>
            <a:noFill/>
          </a:ln>
        </p:spPr>
        <p:txBody>
          <a:bodyPr spcFirstLastPara="1" anchor="ctr">
            <a:noAutofit/>
          </a:bodyPr>
          <a:lstStyle>
            <a:lvl1pPr marL="609585" lvl="0" indent="-457189" algn="l">
              <a:lnSpc>
                <a:spcPct val="115000"/>
              </a:lnSpc>
              <a:spcBef>
                <a:spcPts val="800"/>
              </a:spcBef>
              <a:spcAft>
                <a:spcPts val="0"/>
              </a:spcAft>
              <a:buSzPts val="1800"/>
              <a:buChar char="◦"/>
              <a:defRPr sz="2400"/>
            </a:lvl1pPr>
            <a:lvl2pPr marL="1219170" lvl="1" indent="-457189" algn="l">
              <a:lnSpc>
                <a:spcPct val="115000"/>
              </a:lnSpc>
              <a:spcBef>
                <a:spcPts val="1333"/>
              </a:spcBef>
              <a:spcAft>
                <a:spcPts val="0"/>
              </a:spcAft>
              <a:buSzPts val="1800"/>
              <a:buChar char="◦"/>
              <a:defRPr sz="2400"/>
            </a:lvl2pPr>
            <a:lvl3pPr marL="1828754" lvl="2" indent="-457189" algn="l">
              <a:lnSpc>
                <a:spcPct val="115000"/>
              </a:lnSpc>
              <a:spcBef>
                <a:spcPts val="1333"/>
              </a:spcBef>
              <a:spcAft>
                <a:spcPts val="0"/>
              </a:spcAft>
              <a:buSzPts val="1800"/>
              <a:buChar char="◦"/>
              <a:defRPr sz="2400"/>
            </a:lvl3pPr>
            <a:lvl4pPr marL="2438339" lvl="3" indent="-457189" algn="l">
              <a:lnSpc>
                <a:spcPct val="115000"/>
              </a:lnSpc>
              <a:spcBef>
                <a:spcPts val="1333"/>
              </a:spcBef>
              <a:spcAft>
                <a:spcPts val="0"/>
              </a:spcAft>
              <a:buSzPts val="1800"/>
              <a:buChar char="◦"/>
              <a:defRPr sz="2400"/>
            </a:lvl4pPr>
            <a:lvl5pPr marL="3047924" lvl="4" indent="-457189" algn="l">
              <a:lnSpc>
                <a:spcPct val="115000"/>
              </a:lnSpc>
              <a:spcBef>
                <a:spcPts val="1333"/>
              </a:spcBef>
              <a:spcAft>
                <a:spcPts val="0"/>
              </a:spcAft>
              <a:buSzPts val="1800"/>
              <a:buChar char="◦"/>
              <a:defRPr sz="2400"/>
            </a:lvl5pPr>
            <a:lvl6pPr marL="3657509" lvl="5" indent="-457189" algn="l">
              <a:lnSpc>
                <a:spcPct val="115000"/>
              </a:lnSpc>
              <a:spcBef>
                <a:spcPts val="1333"/>
              </a:spcBef>
              <a:spcAft>
                <a:spcPts val="0"/>
              </a:spcAft>
              <a:buSzPts val="1800"/>
              <a:buChar char="◦"/>
              <a:defRPr sz="2400"/>
            </a:lvl6pPr>
            <a:lvl7pPr marL="4267093" lvl="6" indent="-457189" algn="l">
              <a:lnSpc>
                <a:spcPct val="115000"/>
              </a:lnSpc>
              <a:spcBef>
                <a:spcPts val="1333"/>
              </a:spcBef>
              <a:spcAft>
                <a:spcPts val="0"/>
              </a:spcAft>
              <a:buSzPts val="1800"/>
              <a:buChar char="◦"/>
              <a:defRPr sz="2400"/>
            </a:lvl7pPr>
            <a:lvl8pPr marL="4876678" lvl="7" indent="-457189" algn="l">
              <a:lnSpc>
                <a:spcPct val="115000"/>
              </a:lnSpc>
              <a:spcBef>
                <a:spcPts val="1333"/>
              </a:spcBef>
              <a:spcAft>
                <a:spcPts val="0"/>
              </a:spcAft>
              <a:buSzPts val="1800"/>
              <a:buChar char="◦"/>
              <a:defRPr sz="2400"/>
            </a:lvl8pPr>
            <a:lvl9pPr marL="5486263" lvl="8" indent="-457189" algn="l">
              <a:lnSpc>
                <a:spcPct val="115000"/>
              </a:lnSpc>
              <a:spcBef>
                <a:spcPts val="1333"/>
              </a:spcBef>
              <a:spcAft>
                <a:spcPts val="1333"/>
              </a:spcAft>
              <a:buSzPts val="1800"/>
              <a:buChar char="◦"/>
              <a:defRPr sz="2400"/>
            </a:lvl9pPr>
          </a:lstStyle>
          <a:p>
            <a:endParaRPr/>
          </a:p>
        </p:txBody>
      </p:sp>
      <p:sp>
        <p:nvSpPr>
          <p:cNvPr id="16" name="Google Shape;16;p3"/>
          <p:cNvSpPr txBox="1">
            <a:spLocks noGrp="1"/>
          </p:cNvSpPr>
          <p:nvPr>
            <p:ph type="body" idx="2"/>
          </p:nvPr>
        </p:nvSpPr>
        <p:spPr>
          <a:xfrm>
            <a:off x="8582167" y="1073767"/>
            <a:ext cx="3000400" cy="4720800"/>
          </a:xfrm>
          <a:prstGeom prst="rect">
            <a:avLst/>
          </a:prstGeom>
          <a:noFill/>
          <a:ln>
            <a:noFill/>
          </a:ln>
        </p:spPr>
        <p:txBody>
          <a:bodyPr spcFirstLastPara="1" anchor="ctr">
            <a:noAutofit/>
          </a:bodyPr>
          <a:lstStyle>
            <a:lvl1pPr marL="609585" lvl="0" indent="-457189" algn="l">
              <a:lnSpc>
                <a:spcPct val="115000"/>
              </a:lnSpc>
              <a:spcBef>
                <a:spcPts val="800"/>
              </a:spcBef>
              <a:spcAft>
                <a:spcPts val="0"/>
              </a:spcAft>
              <a:buSzPts val="1800"/>
              <a:buChar char="◦"/>
              <a:defRPr sz="2400"/>
            </a:lvl1pPr>
            <a:lvl2pPr marL="1219170" lvl="1" indent="-457189" algn="l">
              <a:lnSpc>
                <a:spcPct val="115000"/>
              </a:lnSpc>
              <a:spcBef>
                <a:spcPts val="1333"/>
              </a:spcBef>
              <a:spcAft>
                <a:spcPts val="0"/>
              </a:spcAft>
              <a:buSzPts val="1800"/>
              <a:buChar char="◦"/>
              <a:defRPr sz="2400"/>
            </a:lvl2pPr>
            <a:lvl3pPr marL="1828754" lvl="2" indent="-457189" algn="l">
              <a:lnSpc>
                <a:spcPct val="115000"/>
              </a:lnSpc>
              <a:spcBef>
                <a:spcPts val="1333"/>
              </a:spcBef>
              <a:spcAft>
                <a:spcPts val="0"/>
              </a:spcAft>
              <a:buSzPts val="1800"/>
              <a:buChar char="◦"/>
              <a:defRPr sz="2400"/>
            </a:lvl3pPr>
            <a:lvl4pPr marL="2438339" lvl="3" indent="-457189" algn="l">
              <a:lnSpc>
                <a:spcPct val="115000"/>
              </a:lnSpc>
              <a:spcBef>
                <a:spcPts val="1333"/>
              </a:spcBef>
              <a:spcAft>
                <a:spcPts val="0"/>
              </a:spcAft>
              <a:buSzPts val="1800"/>
              <a:buChar char="◦"/>
              <a:defRPr sz="2400"/>
            </a:lvl4pPr>
            <a:lvl5pPr marL="3047924" lvl="4" indent="-457189" algn="l">
              <a:lnSpc>
                <a:spcPct val="115000"/>
              </a:lnSpc>
              <a:spcBef>
                <a:spcPts val="1333"/>
              </a:spcBef>
              <a:spcAft>
                <a:spcPts val="0"/>
              </a:spcAft>
              <a:buSzPts val="1800"/>
              <a:buChar char="◦"/>
              <a:defRPr sz="2400"/>
            </a:lvl5pPr>
            <a:lvl6pPr marL="3657509" lvl="5" indent="-457189" algn="l">
              <a:lnSpc>
                <a:spcPct val="115000"/>
              </a:lnSpc>
              <a:spcBef>
                <a:spcPts val="1333"/>
              </a:spcBef>
              <a:spcAft>
                <a:spcPts val="0"/>
              </a:spcAft>
              <a:buSzPts val="1800"/>
              <a:buChar char="◦"/>
              <a:defRPr sz="2400"/>
            </a:lvl6pPr>
            <a:lvl7pPr marL="4267093" lvl="6" indent="-457189" algn="l">
              <a:lnSpc>
                <a:spcPct val="115000"/>
              </a:lnSpc>
              <a:spcBef>
                <a:spcPts val="1333"/>
              </a:spcBef>
              <a:spcAft>
                <a:spcPts val="0"/>
              </a:spcAft>
              <a:buSzPts val="1800"/>
              <a:buChar char="◦"/>
              <a:defRPr sz="2400"/>
            </a:lvl7pPr>
            <a:lvl8pPr marL="4876678" lvl="7" indent="-457189" algn="l">
              <a:lnSpc>
                <a:spcPct val="115000"/>
              </a:lnSpc>
              <a:spcBef>
                <a:spcPts val="1333"/>
              </a:spcBef>
              <a:spcAft>
                <a:spcPts val="0"/>
              </a:spcAft>
              <a:buSzPts val="1800"/>
              <a:buChar char="◦"/>
              <a:defRPr sz="2400"/>
            </a:lvl8pPr>
            <a:lvl9pPr marL="5486263" lvl="8" indent="-457189" algn="l">
              <a:lnSpc>
                <a:spcPct val="115000"/>
              </a:lnSpc>
              <a:spcBef>
                <a:spcPts val="1333"/>
              </a:spcBef>
              <a:spcAft>
                <a:spcPts val="1333"/>
              </a:spcAft>
              <a:buSzPts val="1800"/>
              <a:buChar char="◦"/>
              <a:defRPr sz="2400"/>
            </a:lvl9pPr>
          </a:lstStyle>
          <a:p>
            <a:endParaRPr/>
          </a:p>
        </p:txBody>
      </p:sp>
      <p:sp>
        <p:nvSpPr>
          <p:cNvPr id="5" name="Google Shape;17;p3"/>
          <p:cNvSpPr txBox="1">
            <a:spLocks noGrp="1"/>
          </p:cNvSpPr>
          <p:nvPr>
            <p:ph type="sldNum" idx="10"/>
          </p:nvPr>
        </p:nvSpPr>
        <p:spPr>
          <a:xfrm>
            <a:off x="11307763" y="6332538"/>
            <a:ext cx="731837" cy="525462"/>
          </a:xfrm>
        </p:spPr>
        <p:txBody>
          <a:bodyPr anchor="ctr">
            <a:noAutofit/>
          </a:bodyPr>
          <a:lstStyle>
            <a:lvl1pPr>
              <a:buSzPts val="1200"/>
              <a:defRPr sz="1600">
                <a:solidFill>
                  <a:srgbClr val="B7B7B7"/>
                </a:solidFill>
                <a:latin typeface="Montserrat Light"/>
                <a:ea typeface="Montserrat Light"/>
                <a:cs typeface="Montserrat Light"/>
                <a:sym typeface="Montserrat Light"/>
              </a:defRPr>
            </a:lvl1pPr>
          </a:lstStyle>
          <a:p>
            <a:fld id="{5F927BCD-81BE-4CE2-A010-91E9FC36FDAC}"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301009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352967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402073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79196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147056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52574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395984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DAD562-8041-4BCE-B81E-682FEAC4BCE0}" type="datetimeFigureOut">
              <a:rPr lang="en-GB" smtClean="0"/>
              <a:pPr/>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408808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AD562-8041-4BCE-B81E-682FEAC4BCE0}" type="datetimeFigureOut">
              <a:rPr lang="en-GB" smtClean="0"/>
              <a:pPr/>
              <a:t>09/01/2025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435E7-B5B4-4F05-80FC-5B708038D7CD}" type="slidenum">
              <a:rPr lang="en-GB" smtClean="0"/>
              <a:pPr/>
              <a:t>‹#›</a:t>
            </a:fld>
            <a:endParaRPr lang="en-GB"/>
          </a:p>
        </p:txBody>
      </p:sp>
    </p:spTree>
    <p:extLst>
      <p:ext uri="{BB962C8B-B14F-4D97-AF65-F5344CB8AC3E}">
        <p14:creationId xmlns="" xmlns:p14="http://schemas.microsoft.com/office/powerpoint/2010/main" val="354919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Dam" TargetMode="External"/><Relationship Id="rId7" Type="http://schemas.openxmlformats.org/officeDocument/2006/relationships/image" Target="../media/image4.jpeg"/><Relationship Id="rId2" Type="http://schemas.openxmlformats.org/officeDocument/2006/relationships/hyperlink" Target="https://www.mptourism.com/beautiful-waterfalls-in-madhya-pradesh.html" TargetMode="Externa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en.wikipedia.org/wiki/Narmada_Riv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083" y="136634"/>
            <a:ext cx="12192000" cy="1649135"/>
          </a:xfrm>
        </p:spPr>
        <p:txBody>
          <a:bodyPr>
            <a:normAutofit/>
          </a:bodyPr>
          <a:lstStyle/>
          <a:p>
            <a:endParaRPr lang="en-IN" sz="3200" dirty="0" smtClean="0">
              <a:latin typeface="Cambria" panose="02040503050406030204" pitchFamily="18" charset="0"/>
            </a:endParaRPr>
          </a:p>
          <a:p>
            <a:endParaRPr lang="en-IN" sz="3200" dirty="0" smtClean="0">
              <a:latin typeface="Cambria" panose="02040503050406030204" pitchFamily="18" charset="0"/>
            </a:endParaRPr>
          </a:p>
          <a:p>
            <a:endParaRPr lang="en-IN" sz="3200" dirty="0" smtClean="0">
              <a:latin typeface="Cambria" panose="02040503050406030204" pitchFamily="18" charset="0"/>
            </a:endParaRPr>
          </a:p>
          <a:p>
            <a:endParaRPr lang="en-IN" sz="3200" dirty="0" smtClean="0">
              <a:latin typeface="Cambria" panose="02040503050406030204" pitchFamily="18" charset="0"/>
            </a:endParaRPr>
          </a:p>
          <a:p>
            <a:endParaRPr lang="en-IN" sz="3200" dirty="0" smtClean="0">
              <a:latin typeface="Cambria" panose="02040503050406030204" pitchFamily="18" charset="0"/>
            </a:endParaRPr>
          </a:p>
          <a:p>
            <a:endParaRPr lang="en-IN" sz="3200" dirty="0">
              <a:latin typeface="Cambria" panose="02040503050406030204" pitchFamily="18" charset="0"/>
            </a:endParaRPr>
          </a:p>
        </p:txBody>
      </p:sp>
      <p:sp>
        <p:nvSpPr>
          <p:cNvPr id="7" name="Rectangle 6"/>
          <p:cNvSpPr/>
          <p:nvPr/>
        </p:nvSpPr>
        <p:spPr>
          <a:xfrm>
            <a:off x="236415" y="1645920"/>
            <a:ext cx="11719170" cy="1075765"/>
          </a:xfrm>
          <a:prstGeom prst="rect">
            <a:avLst/>
          </a:prstGeom>
          <a:noFill/>
        </p:spPr>
        <p:txBody>
          <a:bodyPr wrap="none" lIns="91440" tIns="45720" rIns="91440" bIns="45720">
            <a:prstTxWarp prst="textArchUp">
              <a:avLst/>
            </a:prstTxWarp>
            <a:spAutoFit/>
          </a:bodyPr>
          <a:lstStyle/>
          <a:p>
            <a:pPr algn="ctr"/>
            <a:r>
              <a:rPr lang="en-GB" sz="5400" b="1" cap="none" spc="0" dirty="0" err="1" smtClean="0">
                <a:ln w="17780" cmpd="sng">
                  <a:solidFill>
                    <a:srgbClr val="FFFFFF"/>
                  </a:solidFill>
                  <a:prstDash val="solid"/>
                  <a:miter lim="800000"/>
                </a:ln>
                <a:solidFill>
                  <a:srgbClr val="FF0000"/>
                </a:solidFill>
                <a:effectLst>
                  <a:outerShdw blurRad="50800" algn="tl" rotWithShape="0">
                    <a:srgbClr val="000000"/>
                  </a:outerShdw>
                </a:effectLst>
              </a:rPr>
              <a:t>Govt.Civil</a:t>
            </a:r>
            <a:r>
              <a:rPr lang="en-GB" sz="54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 Hospital </a:t>
            </a:r>
            <a:r>
              <a:rPr lang="en-GB" sz="5400" b="1" cap="none" spc="0" dirty="0" err="1" smtClean="0">
                <a:ln w="17780" cmpd="sng">
                  <a:solidFill>
                    <a:srgbClr val="FFFFFF"/>
                  </a:solidFill>
                  <a:prstDash val="solid"/>
                  <a:miter lim="800000"/>
                </a:ln>
                <a:solidFill>
                  <a:srgbClr val="FF0000"/>
                </a:solidFill>
                <a:effectLst>
                  <a:outerShdw blurRad="50800" algn="tl" rotWithShape="0">
                    <a:srgbClr val="000000"/>
                  </a:outerShdw>
                </a:effectLst>
              </a:rPr>
              <a:t>Ranjhi,jabalpur</a:t>
            </a:r>
            <a:endParaRPr lang="en-GB" sz="5400" b="1" cap="none" spc="0" dirty="0" smtClean="0">
              <a:ln w="17780" cmpd="sng">
                <a:solidFill>
                  <a:srgbClr val="FFFFFF"/>
                </a:solidFill>
                <a:prstDash val="solid"/>
                <a:miter lim="800000"/>
              </a:ln>
              <a:solidFill>
                <a:srgbClr val="FF0000"/>
              </a:solidFill>
              <a:effectLst>
                <a:outerShdw blurRad="50800" algn="tl" rotWithShape="0">
                  <a:srgbClr val="000000"/>
                </a:outerShdw>
              </a:effectLst>
            </a:endParaRPr>
          </a:p>
          <a:p>
            <a:pPr algn="ctr"/>
            <a:r>
              <a:rPr lang="en-GB" sz="54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(M.P.)</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5" name="Picture 2" descr="C:\Users\ajay\Desktop\hosp pic\MAIN GATE 1.jpg"/>
          <p:cNvPicPr>
            <a:picLocks noChangeAspect="1" noChangeArrowheads="1"/>
          </p:cNvPicPr>
          <p:nvPr/>
        </p:nvPicPr>
        <p:blipFill>
          <a:blip r:embed="rId3"/>
          <a:srcRect/>
          <a:stretch>
            <a:fillRect/>
          </a:stretch>
        </p:blipFill>
        <p:spPr bwMode="auto">
          <a:xfrm>
            <a:off x="573206" y="2060812"/>
            <a:ext cx="11041040" cy="4462818"/>
          </a:xfrm>
          <a:prstGeom prst="rect">
            <a:avLst/>
          </a:prstGeom>
          <a:noFill/>
        </p:spPr>
      </p:pic>
    </p:spTree>
    <p:extLst>
      <p:ext uri="{BB962C8B-B14F-4D97-AF65-F5344CB8AC3E}">
        <p14:creationId xmlns="" xmlns:p14="http://schemas.microsoft.com/office/powerpoint/2010/main" val="549243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itchFamily="82" charset="0"/>
              </a:rPr>
              <a:t>  Departments with room numbers</a:t>
            </a:r>
            <a:endParaRPr lang="en-US" dirty="0">
              <a:latin typeface="Algerian" pitchFamily="82" charset="0"/>
            </a:endParaRPr>
          </a:p>
        </p:txBody>
      </p:sp>
      <p:pic>
        <p:nvPicPr>
          <p:cNvPr id="3074" name="Picture 2" descr="C:\Users\ajay\Desktop\kaksh.jpg"/>
          <p:cNvPicPr>
            <a:picLocks noGrp="1" noChangeAspect="1" noChangeArrowheads="1"/>
          </p:cNvPicPr>
          <p:nvPr>
            <p:ph idx="1"/>
          </p:nvPr>
        </p:nvPicPr>
        <p:blipFill>
          <a:blip r:embed="rId2" cstate="print"/>
          <a:srcRect/>
          <a:stretch>
            <a:fillRect/>
          </a:stretch>
        </p:blipFill>
        <p:spPr bwMode="auto">
          <a:xfrm>
            <a:off x="4505713" y="1825625"/>
            <a:ext cx="3180574" cy="435133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31825"/>
            <a:ext cx="10515600" cy="1325563"/>
          </a:xfrm>
        </p:spPr>
        <p:txBody>
          <a:bodyPr/>
          <a:lstStyle/>
          <a:p>
            <a:pPr algn="ctr"/>
            <a:r>
              <a:rPr lang="en-US" dirty="0" smtClean="0">
                <a:solidFill>
                  <a:srgbClr val="FF0000"/>
                </a:solidFill>
                <a:latin typeface="Algerian" pitchFamily="82" charset="0"/>
              </a:rPr>
              <a:t>Citizen charter displayed at hospital </a:t>
            </a:r>
            <a:r>
              <a:rPr lang="en-US" dirty="0" err="1" smtClean="0">
                <a:solidFill>
                  <a:srgbClr val="FF0000"/>
                </a:solidFill>
                <a:latin typeface="Algerian" pitchFamily="82" charset="0"/>
              </a:rPr>
              <a:t>enterance</a:t>
            </a:r>
            <a:endParaRPr lang="en-US" dirty="0">
              <a:solidFill>
                <a:srgbClr val="FF0000"/>
              </a:solidFill>
              <a:latin typeface="Algerian" pitchFamily="82" charset="0"/>
            </a:endParaRPr>
          </a:p>
        </p:txBody>
      </p:sp>
      <p:pic>
        <p:nvPicPr>
          <p:cNvPr id="2050" name="Picture 2" descr="C:\Users\ajay\Desktop\WhatsApp Image 2024-01-29 at 3.19.17 PM.jpeg"/>
          <p:cNvPicPr>
            <a:picLocks noGrp="1" noChangeAspect="1" noChangeArrowheads="1"/>
          </p:cNvPicPr>
          <p:nvPr>
            <p:ph idx="1"/>
          </p:nvPr>
        </p:nvPicPr>
        <p:blipFill>
          <a:blip r:embed="rId2"/>
          <a:srcRect/>
          <a:stretch>
            <a:fillRect/>
          </a:stretch>
        </p:blipFill>
        <p:spPr bwMode="auto">
          <a:xfrm>
            <a:off x="1023402" y="1825625"/>
            <a:ext cx="10145196" cy="435133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itchFamily="82" charset="0"/>
              </a:rPr>
              <a:t>NAME OF DOCTORS WITH DESIGNATION</a:t>
            </a:r>
            <a:endParaRPr lang="en-US" dirty="0">
              <a:latin typeface="Algerian" pitchFamily="82" charset="0"/>
            </a:endParaRPr>
          </a:p>
        </p:txBody>
      </p:sp>
      <p:pic>
        <p:nvPicPr>
          <p:cNvPr id="4098" name="Picture 2" descr="C:\Users\ajay\Desktop\doctors name.jpg"/>
          <p:cNvPicPr>
            <a:picLocks noGrp="1" noChangeAspect="1" noChangeArrowheads="1"/>
          </p:cNvPicPr>
          <p:nvPr>
            <p:ph idx="1"/>
          </p:nvPr>
        </p:nvPicPr>
        <p:blipFill>
          <a:blip r:embed="rId2"/>
          <a:srcRect/>
          <a:stretch>
            <a:fillRect/>
          </a:stretch>
        </p:blipFill>
        <p:spPr bwMode="auto">
          <a:xfrm>
            <a:off x="2340800" y="1825625"/>
            <a:ext cx="7510400" cy="435133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ject 2"/>
          <p:cNvSpPr>
            <a:spLocks noGrp="1"/>
          </p:cNvSpPr>
          <p:nvPr>
            <p:ph type="title"/>
          </p:nvPr>
        </p:nvSpPr>
        <p:spPr>
          <a:xfrm>
            <a:off x="3261450" y="187235"/>
            <a:ext cx="5726113" cy="474663"/>
          </a:xfrm>
        </p:spPr>
        <p:txBody>
          <a:bodyPr tIns="12700"/>
          <a:lstStyle/>
          <a:p>
            <a:pPr marL="12700" algn="ctr" eaLnBrk="1" hangingPunct="1">
              <a:spcBef>
                <a:spcPts val="100"/>
              </a:spcBef>
            </a:pPr>
            <a:r>
              <a:rPr lang="en-US" altLang="en-US" sz="3000" u="sng" dirty="0" smtClean="0">
                <a:solidFill>
                  <a:srgbClr val="C00000"/>
                </a:solidFill>
                <a:latin typeface="Algerian" pitchFamily="82" charset="0"/>
                <a:ea typeface="Trebuchet MS" pitchFamily="34" charset="0"/>
                <a:cs typeface="Trebuchet MS" pitchFamily="34" charset="0"/>
              </a:rPr>
              <a:t>HR INFORMATION</a:t>
            </a:r>
          </a:p>
        </p:txBody>
      </p:sp>
      <p:graphicFrame>
        <p:nvGraphicFramePr>
          <p:cNvPr id="4" name="Table 3"/>
          <p:cNvGraphicFramePr>
            <a:graphicFrameLocks noGrp="1"/>
          </p:cNvGraphicFramePr>
          <p:nvPr/>
        </p:nvGraphicFramePr>
        <p:xfrm>
          <a:off x="1822269" y="705394"/>
          <a:ext cx="7866063" cy="5406367"/>
        </p:xfrm>
        <a:graphic>
          <a:graphicData uri="http://schemas.openxmlformats.org/drawingml/2006/table">
            <a:tbl>
              <a:tblPr/>
              <a:tblGrid>
                <a:gridCol w="860522"/>
                <a:gridCol w="2973427"/>
                <a:gridCol w="1489165"/>
                <a:gridCol w="1397726"/>
                <a:gridCol w="1145223"/>
              </a:tblGrid>
              <a:tr h="256332">
                <a:tc>
                  <a:txBody>
                    <a:bodyPr/>
                    <a:lstStyle/>
                    <a:p>
                      <a:pPr algn="ctr" fontAlgn="b"/>
                      <a:r>
                        <a:rPr lang="en-US" sz="1400" b="1" i="0" u="none" strike="noStrike" dirty="0" err="1">
                          <a:solidFill>
                            <a:srgbClr val="0070C0"/>
                          </a:solidFill>
                          <a:latin typeface="Arial"/>
                        </a:rPr>
                        <a:t>S.No</a:t>
                      </a:r>
                      <a:endParaRPr lang="en-US" sz="1400" b="1" i="0" u="none" strike="noStrike" dirty="0">
                        <a:solidFill>
                          <a:srgbClr val="0070C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70C0"/>
                          </a:solidFill>
                          <a:latin typeface="Arial"/>
                        </a:rPr>
                        <a:t>Post</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70C0"/>
                          </a:solidFill>
                          <a:latin typeface="Arial"/>
                        </a:rPr>
                        <a:t>SANCTION</a:t>
                      </a:r>
                      <a:endParaRPr lang="en-US" sz="1400" b="1" i="0" u="none" strike="noStrike" dirty="0">
                        <a:solidFill>
                          <a:srgbClr val="0070C0"/>
                        </a:solidFill>
                        <a:latin typeface="Arial"/>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rgbClr val="0070C0"/>
                          </a:solidFill>
                          <a:latin typeface="Arial"/>
                        </a:rPr>
                        <a:t>Regular</a:t>
                      </a: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rgbClr val="0070C0"/>
                          </a:solidFill>
                          <a:latin typeface="Arial"/>
                        </a:rPr>
                        <a:t>Contractual</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1</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GYNAECOLOGY</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2</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ANAESTHETICS</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3</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MEDICAL</a:t>
                      </a:r>
                      <a:r>
                        <a:rPr lang="en-US" sz="1200" b="1" i="0" u="none" strike="noStrike" baseline="0" dirty="0" smtClean="0">
                          <a:solidFill>
                            <a:srgbClr val="000000"/>
                          </a:solidFill>
                          <a:latin typeface="Arial"/>
                        </a:rPr>
                        <a:t> OFFICER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5</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4</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4</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DENTIST</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5</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400" b="1" dirty="0" smtClean="0"/>
                        <a:t>SENIOR NURSINGH OFFICER</a:t>
                      </a:r>
                      <a:endParaRPr lang="en-US" sz="1400" b="1" dirty="0"/>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1" dirty="0" smtClean="0">
                          <a:latin typeface="Times New Roman" pitchFamily="18" charset="0"/>
                          <a:cs typeface="Times New Roman" pitchFamily="18" charset="0"/>
                        </a:rPr>
                        <a:t>1</a:t>
                      </a:r>
                      <a:endParaRPr lang="en-US" sz="1200" b="1" dirty="0">
                        <a:latin typeface="Times New Roman" pitchFamily="18" charset="0"/>
                        <a:cs typeface="Times New Roman" pitchFamily="18" charset="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1" dirty="0" smtClean="0">
                          <a:latin typeface="Times New Roman" pitchFamily="18" charset="0"/>
                          <a:cs typeface="Times New Roman" pitchFamily="18" charset="0"/>
                        </a:rPr>
                        <a:t>1</a:t>
                      </a:r>
                      <a:endParaRPr lang="en-US" sz="1200" b="1" dirty="0">
                        <a:latin typeface="Times New Roman" pitchFamily="18" charset="0"/>
                        <a:cs typeface="Times New Roman" pitchFamily="18" charset="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b="1" dirty="0" smtClean="0">
                          <a:latin typeface="Times New Roman" pitchFamily="18" charset="0"/>
                          <a:cs typeface="Times New Roman" pitchFamily="18" charset="0"/>
                        </a:rPr>
                        <a:t>0</a:t>
                      </a:r>
                      <a:endParaRPr lang="en-US" sz="1200" b="1" dirty="0">
                        <a:latin typeface="Times New Roman" pitchFamily="18" charset="0"/>
                        <a:cs typeface="Times New Roman" pitchFamily="18" charset="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6</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NURSING</a:t>
                      </a:r>
                      <a:r>
                        <a:rPr lang="en-US" sz="1200" b="1" i="0" u="none" strike="noStrike" baseline="0" dirty="0" smtClean="0">
                          <a:solidFill>
                            <a:srgbClr val="000000"/>
                          </a:solidFill>
                          <a:latin typeface="Arial"/>
                        </a:rPr>
                        <a:t> OFFICER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15</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25</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671">
                <a:tc>
                  <a:txBody>
                    <a:bodyPr/>
                    <a:lstStyle/>
                    <a:p>
                      <a:pPr algn="ctr" fontAlgn="b"/>
                      <a:r>
                        <a:rPr lang="en-US" sz="1600" b="1" i="0" u="none" strike="noStrike">
                          <a:solidFill>
                            <a:srgbClr val="000000"/>
                          </a:solidFill>
                          <a:latin typeface="Kruti Dev 010"/>
                        </a:rPr>
                        <a:t>7</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PHARMACIST</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8</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LAB TECHNICIAN</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9</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RADIOGRAPHER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10</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OPTHALMIC ASSISTANT</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11</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STORE</a:t>
                      </a:r>
                      <a:r>
                        <a:rPr lang="en-US" sz="1200" b="1" i="0" u="none" strike="noStrike" baseline="0" dirty="0" smtClean="0">
                          <a:solidFill>
                            <a:srgbClr val="000000"/>
                          </a:solidFill>
                          <a:latin typeface="Arial"/>
                        </a:rPr>
                        <a:t> KEEPER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12</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ACCOUNTANT</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13</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DRESSORE</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1</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1</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0</a:t>
                      </a:r>
                      <a:endParaRPr lang="en-US" sz="1200" b="1" i="0" u="none" strike="noStrike" dirty="0">
                        <a:solidFill>
                          <a:srgbClr val="000000"/>
                        </a:solidFill>
                        <a:latin typeface="Arial"/>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14</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MPW</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15</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FEEDING</a:t>
                      </a:r>
                      <a:r>
                        <a:rPr lang="en-US" sz="1200" b="1" i="0" u="none" strike="noStrike" baseline="0" dirty="0" smtClean="0">
                          <a:solidFill>
                            <a:srgbClr val="000000"/>
                          </a:solidFill>
                          <a:latin typeface="Arial"/>
                        </a:rPr>
                        <a:t> DEMONSTRATOR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3388">
                <a:tc>
                  <a:txBody>
                    <a:bodyPr/>
                    <a:lstStyle/>
                    <a:p>
                      <a:pPr algn="ctr" fontAlgn="b"/>
                      <a:r>
                        <a:rPr lang="en-US" sz="1600" b="1" i="0" u="none" strike="noStrike" dirty="0">
                          <a:solidFill>
                            <a:srgbClr val="000000"/>
                          </a:solidFill>
                          <a:latin typeface="Kruti Dev 010"/>
                        </a:rPr>
                        <a:t>17</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COUNSELLOR ICTC</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18</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OT ATTENDENT</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a:solidFill>
                            <a:srgbClr val="000000"/>
                          </a:solidFill>
                          <a:latin typeface="Kruti Dev 010"/>
                        </a:rPr>
                        <a:t>19</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ANM</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a:solidFill>
                            <a:srgbClr val="000000"/>
                          </a:solidFill>
                          <a:latin typeface="Kruti Dev 010"/>
                        </a:rPr>
                        <a:t>20</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TBHV</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1</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1" i="0" u="none" strike="noStrike" dirty="0" smtClean="0">
                          <a:solidFill>
                            <a:srgbClr val="000000"/>
                          </a:solidFill>
                          <a:latin typeface="Kruti Dev 010"/>
                        </a:rPr>
                        <a:t>21</a:t>
                      </a:r>
                      <a:endParaRPr lang="en-US" sz="16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DATA </a:t>
                      </a:r>
                      <a:r>
                        <a:rPr lang="en-US" sz="1200" b="1" i="0" u="none" strike="noStrike" baseline="0" dirty="0" smtClean="0">
                          <a:solidFill>
                            <a:srgbClr val="000000"/>
                          </a:solidFill>
                          <a:latin typeface="Arial"/>
                        </a:rPr>
                        <a:t> ENTRY OPERATOR</a:t>
                      </a:r>
                      <a:endParaRPr lang="en-US" sz="1200" b="1"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0</a:t>
                      </a:r>
                      <a:endParaRPr lang="en-US" sz="1200" b="1"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Kruti Dev 010"/>
                        </a:rPr>
                        <a:t>2</a:t>
                      </a:r>
                      <a:endParaRPr lang="en-US" sz="1200" b="1"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p:cNvSpPr>
          <p:nvPr/>
        </p:nvSpPr>
        <p:spPr>
          <a:xfrm>
            <a:off x="3235325" y="304800"/>
            <a:ext cx="5726113" cy="474663"/>
          </a:xfrm>
          <a:prstGeom prst="rect">
            <a:avLst/>
          </a:prstGeom>
        </p:spPr>
        <p:txBody>
          <a:bodyPr vert="horz" lIns="91440" tIns="12700" rIns="91440" bIns="45720" rtlCol="0" anchor="ctr">
            <a:normAutofit/>
          </a:bodyPr>
          <a:lstStyle/>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n-US" altLang="en-US" sz="3000" b="0" i="0" u="sng" strike="noStrike" kern="1200" cap="none" spc="0" normalizeH="0" baseline="0" noProof="0" dirty="0" smtClean="0">
                <a:ln>
                  <a:noFill/>
                </a:ln>
                <a:solidFill>
                  <a:schemeClr val="tx1"/>
                </a:solidFill>
                <a:effectLst/>
                <a:uLnTx/>
                <a:uFillTx/>
                <a:latin typeface="Algerian" pitchFamily="82" charset="0"/>
                <a:ea typeface="Trebuchet MS" pitchFamily="34" charset="0"/>
                <a:cs typeface="Trebuchet MS" pitchFamily="34" charset="0"/>
              </a:rPr>
              <a:t>HR INFORMATION</a:t>
            </a:r>
          </a:p>
        </p:txBody>
      </p:sp>
      <p:graphicFrame>
        <p:nvGraphicFramePr>
          <p:cNvPr id="5" name="Table 4"/>
          <p:cNvGraphicFramePr>
            <a:graphicFrameLocks noGrp="1"/>
          </p:cNvGraphicFramePr>
          <p:nvPr/>
        </p:nvGraphicFramePr>
        <p:xfrm>
          <a:off x="2071188" y="1391197"/>
          <a:ext cx="7866063" cy="2288564"/>
        </p:xfrm>
        <a:graphic>
          <a:graphicData uri="http://schemas.openxmlformats.org/drawingml/2006/table">
            <a:tbl>
              <a:tblPr/>
              <a:tblGrid>
                <a:gridCol w="860522"/>
                <a:gridCol w="2973427"/>
                <a:gridCol w="1489165"/>
                <a:gridCol w="1178198"/>
                <a:gridCol w="1364751"/>
              </a:tblGrid>
              <a:tr h="0">
                <a:tc>
                  <a:txBody>
                    <a:bodyPr/>
                    <a:lstStyle/>
                    <a:p>
                      <a:pPr algn="ctr" fontAlgn="b"/>
                      <a:r>
                        <a:rPr lang="en-US" sz="1800" b="0" i="0" u="none" strike="noStrike" dirty="0" err="1">
                          <a:solidFill>
                            <a:srgbClr val="0070C0"/>
                          </a:solidFill>
                          <a:latin typeface="Arial"/>
                        </a:rPr>
                        <a:t>S.No</a:t>
                      </a:r>
                      <a:endParaRPr lang="en-US" sz="1800" b="0" i="0" u="none" strike="noStrike" dirty="0">
                        <a:solidFill>
                          <a:srgbClr val="0070C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70C0"/>
                          </a:solidFill>
                          <a:latin typeface="Arial"/>
                        </a:rPr>
                        <a:t>Post</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70C0"/>
                          </a:solidFill>
                          <a:latin typeface="Arial"/>
                        </a:rPr>
                        <a:t>SANCTION</a:t>
                      </a:r>
                      <a:endParaRPr lang="en-US" sz="1800" b="0" i="0" u="none" strike="noStrike" dirty="0">
                        <a:solidFill>
                          <a:srgbClr val="0070C0"/>
                        </a:solidFill>
                        <a:latin typeface="Arial"/>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70C0"/>
                          </a:solidFill>
                          <a:latin typeface="Arial"/>
                        </a:rPr>
                        <a:t>Regular</a:t>
                      </a: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70C0"/>
                          </a:solidFill>
                          <a:latin typeface="Arial"/>
                        </a:rPr>
                        <a:t>Contractual</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dirty="0">
                          <a:solidFill>
                            <a:srgbClr val="000000"/>
                          </a:solidFill>
                          <a:latin typeface="Kruti Dev 010"/>
                        </a:rPr>
                        <a:t>1</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DDC SUPPORT STAFF</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1</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0</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1</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dirty="0">
                          <a:solidFill>
                            <a:srgbClr val="000000"/>
                          </a:solidFill>
                          <a:latin typeface="Kruti Dev 010"/>
                        </a:rPr>
                        <a:t>2</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SAFAI</a:t>
                      </a:r>
                      <a:r>
                        <a:rPr lang="en-US" sz="1600" b="0" i="0" u="none" strike="noStrike" baseline="0" dirty="0" smtClean="0">
                          <a:solidFill>
                            <a:srgbClr val="000000"/>
                          </a:solidFill>
                          <a:latin typeface="Arial"/>
                        </a:rPr>
                        <a:t> KARMCHARI</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2</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2</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0</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a:solidFill>
                            <a:srgbClr val="000000"/>
                          </a:solidFill>
                          <a:latin typeface="Kruti Dev 010"/>
                        </a:rPr>
                        <a:t>3</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WARD BOY</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4</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5</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0</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dirty="0">
                          <a:solidFill>
                            <a:srgbClr val="000000"/>
                          </a:solidFill>
                          <a:latin typeface="Kruti Dev 010"/>
                        </a:rPr>
                        <a:t>4</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SUPPORT</a:t>
                      </a:r>
                      <a:r>
                        <a:rPr lang="en-US" sz="1600" b="0" i="0" u="none" strike="noStrike" baseline="0" dirty="0" smtClean="0">
                          <a:solidFill>
                            <a:srgbClr val="000000"/>
                          </a:solidFill>
                          <a:latin typeface="Arial"/>
                        </a:rPr>
                        <a:t> STAFF NRC</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4</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0</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4</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dirty="0">
                          <a:solidFill>
                            <a:srgbClr val="000000"/>
                          </a:solidFill>
                          <a:latin typeface="Kruti Dev 010"/>
                        </a:rPr>
                        <a:t>5</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OUTSOURCE</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8</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0</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8</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a:solidFill>
                            <a:srgbClr val="000000"/>
                          </a:solidFill>
                          <a:latin typeface="Kruti Dev 010"/>
                        </a:rPr>
                        <a:t>6</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SECURITY GUARD </a:t>
                      </a:r>
                      <a:r>
                        <a:rPr lang="en-US" sz="1400" b="0" i="0" u="none" strike="noStrike" dirty="0" smtClean="0">
                          <a:solidFill>
                            <a:srgbClr val="000000"/>
                          </a:solidFill>
                          <a:latin typeface="Arial"/>
                        </a:rPr>
                        <a:t>(OURTSOURCE)</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4</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Kruti Dev 010"/>
                        </a:rPr>
                        <a:t>0</a:t>
                      </a:r>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4</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332">
                <a:tc>
                  <a:txBody>
                    <a:bodyPr/>
                    <a:lstStyle/>
                    <a:p>
                      <a:pPr algn="ctr" fontAlgn="b"/>
                      <a:r>
                        <a:rPr lang="en-US" sz="1600" b="0" i="0" u="none" strike="noStrike" dirty="0">
                          <a:solidFill>
                            <a:srgbClr val="000000"/>
                          </a:solidFill>
                          <a:latin typeface="Kruti Dev 010"/>
                        </a:rPr>
                        <a:t>7</a:t>
                      </a: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Arial"/>
                        </a:rPr>
                        <a:t>RKS / OUTSOURCE</a:t>
                      </a:r>
                      <a:endParaRPr lang="en-US" sz="1600" b="0" i="0" u="none" strike="noStrike" dirty="0">
                        <a:solidFill>
                          <a:srgbClr val="000000"/>
                        </a:solidFill>
                        <a:latin typeface="Arial"/>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600" b="0" i="0" u="none" strike="noStrike" dirty="0">
                        <a:solidFill>
                          <a:srgbClr val="000000"/>
                        </a:solidFill>
                        <a:latin typeface="Kruti Dev 010"/>
                      </a:endParaRPr>
                    </a:p>
                  </a:txBody>
                  <a:tcPr marL="9524" marR="9524" marT="9526"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Kruti Dev 010"/>
                        </a:rPr>
                        <a:t>2</a:t>
                      </a:r>
                      <a:endParaRPr lang="en-US" sz="1400" b="0" i="0" u="none" strike="noStrike" dirty="0">
                        <a:solidFill>
                          <a:srgbClr val="000000"/>
                        </a:solidFill>
                        <a:latin typeface="Kruti Dev 010"/>
                      </a:endParaRPr>
                    </a:p>
                  </a:txBody>
                  <a:tcPr marL="9524" marR="9524" marT="9526"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52600" y="304800"/>
            <a:ext cx="8324850" cy="492125"/>
          </a:xfrm>
        </p:spPr>
        <p:txBody>
          <a:bodyPr>
            <a:normAutofit fontScale="90000"/>
          </a:bodyPr>
          <a:lstStyle/>
          <a:p>
            <a:pPr algn="ctr"/>
            <a:r>
              <a:rPr lang="en-IN" altLang="en-US" sz="3200" u="sng" dirty="0" smtClean="0">
                <a:solidFill>
                  <a:srgbClr val="C00000"/>
                </a:solidFill>
                <a:latin typeface="Algerian" pitchFamily="82" charset="0"/>
                <a:cs typeface="Times New Roman" pitchFamily="18" charset="0"/>
              </a:rPr>
              <a:t>24X7 BED AVAILABILITY </a:t>
            </a:r>
          </a:p>
        </p:txBody>
      </p:sp>
      <p:graphicFrame>
        <p:nvGraphicFramePr>
          <p:cNvPr id="4" name="Table 4"/>
          <p:cNvGraphicFramePr>
            <a:graphicFrameLocks noGrp="1"/>
          </p:cNvGraphicFramePr>
          <p:nvPr>
            <p:ph idx="1"/>
          </p:nvPr>
        </p:nvGraphicFramePr>
        <p:xfrm>
          <a:off x="1162051" y="1435098"/>
          <a:ext cx="9459877" cy="3809748"/>
        </p:xfrm>
        <a:graphic>
          <a:graphicData uri="http://schemas.openxmlformats.org/drawingml/2006/table">
            <a:tbl>
              <a:tblPr firstRow="1" bandRow="1">
                <a:tableStyleId>{5C22544A-7EE6-4342-B048-85BDC9FD1C3A}</a:tableStyleId>
              </a:tblPr>
              <a:tblGrid>
                <a:gridCol w="805461"/>
                <a:gridCol w="4556012"/>
                <a:gridCol w="4098404"/>
              </a:tblGrid>
              <a:tr h="634958">
                <a:tc>
                  <a:txBody>
                    <a:bodyPr/>
                    <a:lstStyle/>
                    <a:p>
                      <a:pPr algn="ctr"/>
                      <a:r>
                        <a:rPr lang="en-IN" sz="2000" dirty="0" err="1">
                          <a:latin typeface="Times New Roman" panose="02020603050405020304" pitchFamily="18" charset="0"/>
                          <a:cs typeface="Times New Roman" panose="02020603050405020304" pitchFamily="18" charset="0"/>
                        </a:rPr>
                        <a:t>S.No</a:t>
                      </a:r>
                      <a:r>
                        <a:rPr lang="en-IN" sz="2000" dirty="0">
                          <a:latin typeface="Times New Roman" panose="02020603050405020304" pitchFamily="18" charset="0"/>
                          <a:cs typeface="Times New Roman" panose="02020603050405020304" pitchFamily="18" charset="0"/>
                        </a:rPr>
                        <a:t>.</a:t>
                      </a:r>
                    </a:p>
                  </a:txBody>
                  <a:tcPr marT="45713" marB="45713"/>
                </a:tc>
                <a:tc>
                  <a:txBody>
                    <a:bodyPr/>
                    <a:lstStyle/>
                    <a:p>
                      <a:pPr algn="ctr"/>
                      <a:r>
                        <a:rPr lang="en-US" sz="2000" b="1" dirty="0">
                          <a:latin typeface="Times New Roman" pitchFamily="18" charset="0"/>
                          <a:cs typeface="Times New Roman" pitchFamily="18" charset="0"/>
                        </a:rPr>
                        <a:t>Name of </a:t>
                      </a:r>
                      <a:r>
                        <a:rPr lang="en-US" sz="2000" b="1" dirty="0" smtClean="0">
                          <a:latin typeface="Times New Roman" pitchFamily="18" charset="0"/>
                          <a:cs typeface="Times New Roman" pitchFamily="18" charset="0"/>
                        </a:rPr>
                        <a:t> Department </a:t>
                      </a:r>
                      <a:endParaRPr lang="en-US" sz="2000" b="1" dirty="0">
                        <a:latin typeface="Times New Roman" pitchFamily="18" charset="0"/>
                        <a:cs typeface="Times New Roman" pitchFamily="18" charset="0"/>
                      </a:endParaRPr>
                    </a:p>
                  </a:txBody>
                  <a:tcPr marT="45711" marB="45711"/>
                </a:tc>
                <a:tc>
                  <a:txBody>
                    <a:bodyPr/>
                    <a:lstStyle/>
                    <a:p>
                      <a:pPr algn="ctr"/>
                      <a:r>
                        <a:rPr lang="en-IN" sz="2000" dirty="0">
                          <a:latin typeface="Times New Roman" panose="02020603050405020304" pitchFamily="18" charset="0"/>
                          <a:cs typeface="Times New Roman" panose="02020603050405020304" pitchFamily="18" charset="0"/>
                        </a:rPr>
                        <a:t>No. of beds</a:t>
                      </a:r>
                    </a:p>
                  </a:txBody>
                  <a:tcPr marT="45713" marB="45713"/>
                </a:tc>
              </a:tr>
              <a:tr h="634958">
                <a:tc>
                  <a:txBody>
                    <a:bodyPr/>
                    <a:lstStyle/>
                    <a:p>
                      <a:r>
                        <a:rPr lang="en-IN" sz="1800" dirty="0"/>
                        <a:t>1</a:t>
                      </a:r>
                    </a:p>
                  </a:txBody>
                  <a:tcPr marT="45713" marB="45713"/>
                </a:tc>
                <a:tc>
                  <a:txBody>
                    <a:bodyPr/>
                    <a:lstStyle/>
                    <a:p>
                      <a:r>
                        <a:rPr lang="en-US" sz="1800" dirty="0">
                          <a:latin typeface="Times New Roman" pitchFamily="18" charset="0"/>
                          <a:cs typeface="Times New Roman" pitchFamily="18" charset="0"/>
                        </a:rPr>
                        <a:t>Labor Room</a:t>
                      </a:r>
                    </a:p>
                  </a:txBody>
                  <a:tcPr marT="45711" marB="45711"/>
                </a:tc>
                <a:tc>
                  <a:txBody>
                    <a:bodyPr/>
                    <a:lstStyle/>
                    <a:p>
                      <a:pPr algn="ctr"/>
                      <a:r>
                        <a:rPr lang="en-US" dirty="0" smtClean="0"/>
                        <a:t>3 </a:t>
                      </a:r>
                      <a:endParaRPr lang="en-US" dirty="0"/>
                    </a:p>
                  </a:txBody>
                  <a:tcPr marT="45713" marB="45713"/>
                </a:tc>
              </a:tr>
              <a:tr h="634958">
                <a:tc>
                  <a:txBody>
                    <a:bodyPr/>
                    <a:lstStyle/>
                    <a:p>
                      <a:r>
                        <a:rPr lang="en-IN" sz="1800" dirty="0"/>
                        <a:t>2</a:t>
                      </a:r>
                    </a:p>
                  </a:txBody>
                  <a:tcPr marT="45713" marB="45713"/>
                </a:tc>
                <a:tc>
                  <a:txBody>
                    <a:bodyPr/>
                    <a:lstStyle/>
                    <a:p>
                      <a:r>
                        <a:rPr lang="en-US" sz="1800" dirty="0" smtClean="0">
                          <a:latin typeface="Times New Roman" pitchFamily="18" charset="0"/>
                          <a:cs typeface="Times New Roman" pitchFamily="18" charset="0"/>
                        </a:rPr>
                        <a:t>ANC &amp;</a:t>
                      </a:r>
                      <a:r>
                        <a:rPr lang="en-US" sz="1800" baseline="0" dirty="0" smtClean="0">
                          <a:latin typeface="Times New Roman" pitchFamily="18" charset="0"/>
                          <a:cs typeface="Times New Roman" pitchFamily="18" charset="0"/>
                        </a:rPr>
                        <a:t> PNC</a:t>
                      </a:r>
                      <a:endParaRPr lang="en-US" sz="1800" dirty="0">
                        <a:latin typeface="Times New Roman" pitchFamily="18" charset="0"/>
                        <a:cs typeface="Times New Roman" pitchFamily="18" charset="0"/>
                      </a:endParaRPr>
                    </a:p>
                  </a:txBody>
                  <a:tcPr marT="45711" marB="45711"/>
                </a:tc>
                <a:tc>
                  <a:txBody>
                    <a:bodyPr/>
                    <a:lstStyle/>
                    <a:p>
                      <a:pPr algn="ctr"/>
                      <a:r>
                        <a:rPr lang="en-US" dirty="0" smtClean="0"/>
                        <a:t>9</a:t>
                      </a:r>
                      <a:r>
                        <a:rPr lang="en-US" baseline="0" dirty="0" smtClean="0"/>
                        <a:t> +1 (</a:t>
                      </a:r>
                      <a:r>
                        <a:rPr lang="en-US" baseline="0" dirty="0" err="1" smtClean="0"/>
                        <a:t>Eclampsia</a:t>
                      </a:r>
                      <a:r>
                        <a:rPr lang="en-US" baseline="0" dirty="0" smtClean="0"/>
                        <a:t> bed)</a:t>
                      </a:r>
                      <a:endParaRPr lang="en-US" dirty="0"/>
                    </a:p>
                  </a:txBody>
                  <a:tcPr marT="45713" marB="45713"/>
                </a:tc>
              </a:tr>
              <a:tr h="634958">
                <a:tc>
                  <a:txBody>
                    <a:bodyPr/>
                    <a:lstStyle/>
                    <a:p>
                      <a:r>
                        <a:rPr lang="en-IN" sz="1800" dirty="0" smtClean="0"/>
                        <a:t>3</a:t>
                      </a:r>
                      <a:endParaRPr lang="en-IN" sz="1800" dirty="0"/>
                    </a:p>
                  </a:txBody>
                  <a:tcPr marT="45713" marB="45713"/>
                </a:tc>
                <a:tc>
                  <a:txBody>
                    <a:bodyPr/>
                    <a:lstStyle/>
                    <a:p>
                      <a:r>
                        <a:rPr lang="en-US" sz="1800" dirty="0" smtClean="0">
                          <a:latin typeface="Times New Roman" pitchFamily="18" charset="0"/>
                          <a:cs typeface="Times New Roman" pitchFamily="18" charset="0"/>
                        </a:rPr>
                        <a:t>Septic Delivery Room</a:t>
                      </a:r>
                      <a:endParaRPr lang="en-US" sz="1800" dirty="0">
                        <a:latin typeface="Times New Roman" pitchFamily="18" charset="0"/>
                        <a:cs typeface="Times New Roman" pitchFamily="18" charset="0"/>
                      </a:endParaRPr>
                    </a:p>
                  </a:txBody>
                  <a:tcPr marT="45711" marB="45711"/>
                </a:tc>
                <a:tc>
                  <a:txBody>
                    <a:bodyPr/>
                    <a:lstStyle/>
                    <a:p>
                      <a:pPr algn="ctr"/>
                      <a:r>
                        <a:rPr lang="en-US" dirty="0" smtClean="0"/>
                        <a:t>1</a:t>
                      </a:r>
                      <a:endParaRPr lang="en-US" dirty="0"/>
                    </a:p>
                  </a:txBody>
                  <a:tcPr marT="45713" marB="45713"/>
                </a:tc>
              </a:tr>
              <a:tr h="634958">
                <a:tc>
                  <a:txBody>
                    <a:bodyPr/>
                    <a:lstStyle/>
                    <a:p>
                      <a:r>
                        <a:rPr lang="en-IN" sz="1800" dirty="0"/>
                        <a:t>4</a:t>
                      </a:r>
                    </a:p>
                  </a:txBody>
                  <a:tcPr marT="45713" marB="45713"/>
                </a:tc>
                <a:tc>
                  <a:txBody>
                    <a:bodyPr/>
                    <a:lstStyle/>
                    <a:p>
                      <a:r>
                        <a:rPr lang="en-US" sz="1800" dirty="0" smtClean="0">
                          <a:latin typeface="Times New Roman" pitchFamily="18" charset="0"/>
                          <a:cs typeface="Times New Roman" pitchFamily="18" charset="0"/>
                        </a:rPr>
                        <a:t>General ward</a:t>
                      </a:r>
                      <a:endParaRPr lang="en-US" sz="1800" dirty="0">
                        <a:latin typeface="Times New Roman" pitchFamily="18" charset="0"/>
                        <a:cs typeface="Times New Roman" pitchFamily="18" charset="0"/>
                      </a:endParaRPr>
                    </a:p>
                  </a:txBody>
                  <a:tcPr marT="45711" marB="45711"/>
                </a:tc>
                <a:tc>
                  <a:txBody>
                    <a:bodyPr/>
                    <a:lstStyle/>
                    <a:p>
                      <a:pPr algn="ctr"/>
                      <a:r>
                        <a:rPr lang="en-US" dirty="0" smtClean="0"/>
                        <a:t>10</a:t>
                      </a:r>
                      <a:endParaRPr lang="en-US" dirty="0"/>
                    </a:p>
                  </a:txBody>
                  <a:tcPr marT="45713" marB="45713"/>
                </a:tc>
              </a:tr>
              <a:tr h="634958">
                <a:tc>
                  <a:txBody>
                    <a:bodyPr/>
                    <a:lstStyle/>
                    <a:p>
                      <a:r>
                        <a:rPr lang="en-IN" sz="1800" dirty="0"/>
                        <a:t>5</a:t>
                      </a:r>
                    </a:p>
                  </a:txBody>
                  <a:tcPr marT="45713" marB="45713"/>
                </a:tc>
                <a:tc>
                  <a:txBody>
                    <a:bodyPr/>
                    <a:lstStyle/>
                    <a:p>
                      <a:r>
                        <a:rPr lang="en-US" sz="1800" dirty="0">
                          <a:latin typeface="Times New Roman" pitchFamily="18" charset="0"/>
                          <a:cs typeface="Times New Roman" pitchFamily="18" charset="0"/>
                        </a:rPr>
                        <a:t>NRC</a:t>
                      </a:r>
                    </a:p>
                  </a:txBody>
                  <a:tcPr marT="45711" marB="45711"/>
                </a:tc>
                <a:tc>
                  <a:txBody>
                    <a:bodyPr/>
                    <a:lstStyle/>
                    <a:p>
                      <a:pPr algn="ctr"/>
                      <a:r>
                        <a:rPr lang="en-US" dirty="0" smtClean="0"/>
                        <a:t>10</a:t>
                      </a:r>
                      <a:endParaRPr lang="en-US" dirty="0"/>
                    </a:p>
                  </a:txBody>
                  <a:tcPr marT="45713" marB="45713"/>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5060"/>
          </a:xfrm>
        </p:spPr>
        <p:txBody>
          <a:bodyPr>
            <a:noAutofit/>
          </a:bodyPr>
          <a:lstStyle/>
          <a:p>
            <a:pPr algn="ctr"/>
            <a:r>
              <a:rPr lang="en-US" sz="4000" dirty="0" smtClean="0">
                <a:latin typeface="Algerian" pitchFamily="82" charset="0"/>
              </a:rPr>
              <a:t>HOSPITAL ENTARANCE GATE</a:t>
            </a:r>
            <a:endParaRPr lang="en-US" sz="4000" dirty="0">
              <a:latin typeface="Algerian" pitchFamily="82" charset="0"/>
            </a:endParaRPr>
          </a:p>
        </p:txBody>
      </p:sp>
      <p:pic>
        <p:nvPicPr>
          <p:cNvPr id="7" name="Picture 2" descr="C:\Users\ajay\Desktop\hosp pic\MAIN GATE 1.jpg"/>
          <p:cNvPicPr>
            <a:picLocks noGrp="1" noChangeAspect="1" noChangeArrowheads="1"/>
          </p:cNvPicPr>
          <p:nvPr>
            <p:ph idx="1"/>
          </p:nvPr>
        </p:nvPicPr>
        <p:blipFill>
          <a:blip r:embed="rId2"/>
          <a:srcRect/>
          <a:stretch>
            <a:fillRect/>
          </a:stretch>
        </p:blipFill>
        <p:spPr bwMode="auto">
          <a:xfrm>
            <a:off x="1282890" y="1310184"/>
            <a:ext cx="9771797" cy="529533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itchFamily="82" charset="0"/>
              </a:rPr>
              <a:t>Solar panel present at roof top</a:t>
            </a:r>
            <a:endParaRPr lang="en-US" dirty="0">
              <a:latin typeface="Algerian" pitchFamily="82" charset="0"/>
            </a:endParaRPr>
          </a:p>
        </p:txBody>
      </p:sp>
      <p:pic>
        <p:nvPicPr>
          <p:cNvPr id="7170" name="Picture 2" descr="C:\Users\ajay\Desktop\SOLAr.jpg"/>
          <p:cNvPicPr>
            <a:picLocks noGrp="1" noChangeAspect="1" noChangeArrowheads="1"/>
          </p:cNvPicPr>
          <p:nvPr>
            <p:ph idx="1"/>
          </p:nvPr>
        </p:nvPicPr>
        <p:blipFill>
          <a:blip r:embed="rId2"/>
          <a:srcRect/>
          <a:stretch>
            <a:fillRect/>
          </a:stretch>
        </p:blipFill>
        <p:spPr bwMode="auto">
          <a:xfrm>
            <a:off x="3195108" y="1825625"/>
            <a:ext cx="5801784" cy="435133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itchFamily="82" charset="0"/>
              </a:rPr>
              <a:t>    Shade donates at registration center by </a:t>
            </a:r>
            <a:r>
              <a:rPr lang="en-US" dirty="0" err="1" smtClean="0">
                <a:latin typeface="Algerian" pitchFamily="82" charset="0"/>
              </a:rPr>
              <a:t>mla</a:t>
            </a:r>
            <a:r>
              <a:rPr lang="en-US" dirty="0" smtClean="0">
                <a:latin typeface="Algerian" pitchFamily="82" charset="0"/>
              </a:rPr>
              <a:t> </a:t>
            </a:r>
            <a:r>
              <a:rPr lang="en-US" dirty="0" err="1" smtClean="0">
                <a:latin typeface="Algerian" pitchFamily="82" charset="0"/>
              </a:rPr>
              <a:t>cantt</a:t>
            </a:r>
            <a:r>
              <a:rPr lang="en-US" dirty="0" smtClean="0">
                <a:latin typeface="Algerian" pitchFamily="82" charset="0"/>
              </a:rPr>
              <a:t> </a:t>
            </a:r>
            <a:r>
              <a:rPr lang="en-US" dirty="0" err="1" smtClean="0">
                <a:latin typeface="Algerian" pitchFamily="82" charset="0"/>
              </a:rPr>
              <a:t>mr</a:t>
            </a:r>
            <a:r>
              <a:rPr lang="en-US" dirty="0" smtClean="0">
                <a:latin typeface="Algerian" pitchFamily="82" charset="0"/>
              </a:rPr>
              <a:t> </a:t>
            </a:r>
            <a:r>
              <a:rPr lang="en-US" dirty="0" err="1" smtClean="0">
                <a:latin typeface="Algerian" pitchFamily="82" charset="0"/>
              </a:rPr>
              <a:t>ashok</a:t>
            </a:r>
            <a:r>
              <a:rPr lang="en-US" dirty="0" smtClean="0">
                <a:latin typeface="Algerian" pitchFamily="82" charset="0"/>
              </a:rPr>
              <a:t> </a:t>
            </a:r>
            <a:r>
              <a:rPr lang="en-US" dirty="0" err="1" smtClean="0">
                <a:latin typeface="Algerian" pitchFamily="82" charset="0"/>
              </a:rPr>
              <a:t>rohani</a:t>
            </a:r>
            <a:endParaRPr lang="en-US" dirty="0">
              <a:latin typeface="Algerian" pitchFamily="82" charset="0"/>
            </a:endParaRPr>
          </a:p>
        </p:txBody>
      </p:sp>
      <p:pic>
        <p:nvPicPr>
          <p:cNvPr id="8194" name="Picture 2" descr="C:\Users\ajay\Desktop\sahdes2.jpg"/>
          <p:cNvPicPr>
            <a:picLocks noGrp="1" noChangeAspect="1" noChangeArrowheads="1"/>
          </p:cNvPicPr>
          <p:nvPr>
            <p:ph idx="1"/>
          </p:nvPr>
        </p:nvPicPr>
        <p:blipFill>
          <a:blip r:embed="rId2"/>
          <a:srcRect/>
          <a:stretch>
            <a:fillRect/>
          </a:stretch>
        </p:blipFill>
        <p:spPr bwMode="auto">
          <a:xfrm>
            <a:off x="3195108" y="1825625"/>
            <a:ext cx="5801784" cy="435133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3" y="354492"/>
            <a:ext cx="10515600" cy="1325563"/>
          </a:xfrm>
        </p:spPr>
        <p:txBody>
          <a:bodyPr>
            <a:normAutofit/>
          </a:bodyPr>
          <a:lstStyle/>
          <a:p>
            <a:pPr algn="ctr"/>
            <a:r>
              <a:rPr lang="en-US" sz="4000" dirty="0" smtClean="0">
                <a:latin typeface="Algerian" pitchFamily="82" charset="0"/>
              </a:rPr>
              <a:t>MATERNITY WING</a:t>
            </a:r>
            <a:endParaRPr lang="en-US" sz="4000" dirty="0">
              <a:latin typeface="Algerian" pitchFamily="82" charset="0"/>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1099806" y="1741714"/>
            <a:ext cx="4726836" cy="4567538"/>
          </a:xfrm>
          <a:prstGeom prst="rect">
            <a:avLst/>
          </a:prstGeom>
          <a:noFill/>
          <a:ln w="9525">
            <a:noFill/>
            <a:miter lim="800000"/>
            <a:headEnd/>
            <a:tailEnd/>
          </a:ln>
          <a:effectLst/>
        </p:spPr>
      </p:pic>
      <p:pic>
        <p:nvPicPr>
          <p:cNvPr id="7171" name="Picture 3" descr="H:\LAQSHYA PHOTO OCT 2020\IMG20201028143718.jpg"/>
          <p:cNvPicPr>
            <a:picLocks noChangeAspect="1" noChangeArrowheads="1"/>
          </p:cNvPicPr>
          <p:nvPr/>
        </p:nvPicPr>
        <p:blipFill>
          <a:blip r:embed="rId3" cstate="print"/>
          <a:srcRect/>
          <a:stretch>
            <a:fillRect/>
          </a:stretch>
        </p:blipFill>
        <p:spPr bwMode="auto">
          <a:xfrm>
            <a:off x="5826643" y="1754372"/>
            <a:ext cx="5980548" cy="456070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2"/>
          <p:cNvSpPr>
            <a:spLocks noGrp="1"/>
          </p:cNvSpPr>
          <p:nvPr>
            <p:ph type="body" idx="1"/>
          </p:nvPr>
        </p:nvSpPr>
        <p:spPr>
          <a:xfrm>
            <a:off x="323850" y="657225"/>
            <a:ext cx="11610975" cy="1846263"/>
          </a:xfrm>
        </p:spPr>
        <p:txBody>
          <a:bodyPr>
            <a:normAutofit fontScale="92500"/>
          </a:bodyPr>
          <a:lstStyle/>
          <a:p>
            <a:pPr algn="just">
              <a:defRPr/>
            </a:pPr>
            <a:r>
              <a:rPr lang="en-IN" b="0" dirty="0">
                <a:latin typeface="Times New Roman" pitchFamily="18" charset="0"/>
                <a:cs typeface="Times New Roman" pitchFamily="18" charset="0"/>
              </a:rPr>
              <a:t>Jabalpur is a city where tributary of the river Narmada , </a:t>
            </a:r>
            <a:r>
              <a:rPr lang="en-IN" u="sng" dirty="0" err="1">
                <a:solidFill>
                  <a:schemeClr val="tx2">
                    <a:lumMod val="60000"/>
                    <a:lumOff val="40000"/>
                  </a:schemeClr>
                </a:solidFill>
                <a:latin typeface="Times New Roman" pitchFamily="18" charset="0"/>
                <a:cs typeface="Times New Roman" pitchFamily="18" charset="0"/>
              </a:rPr>
              <a:t>Bhedaghat</a:t>
            </a:r>
            <a:r>
              <a:rPr lang="en-IN" u="sng" dirty="0">
                <a:solidFill>
                  <a:schemeClr val="tx2">
                    <a:lumMod val="60000"/>
                    <a:lumOff val="40000"/>
                  </a:schemeClr>
                </a:solidFill>
                <a:latin typeface="Times New Roman" pitchFamily="18" charset="0"/>
                <a:cs typeface="Times New Roman" pitchFamily="18" charset="0"/>
              </a:rPr>
              <a:t> </a:t>
            </a:r>
            <a:r>
              <a:rPr lang="en-IN" u="sng" dirty="0" err="1">
                <a:solidFill>
                  <a:schemeClr val="tx2">
                    <a:lumMod val="60000"/>
                    <a:lumOff val="40000"/>
                  </a:schemeClr>
                </a:solidFill>
                <a:latin typeface="Times New Roman" pitchFamily="18" charset="0"/>
                <a:cs typeface="Times New Roman" pitchFamily="18" charset="0"/>
              </a:rPr>
              <a:t>Dhuadhar</a:t>
            </a:r>
            <a:r>
              <a:rPr lang="en-IN" u="sng" dirty="0">
                <a:solidFill>
                  <a:schemeClr val="tx2">
                    <a:lumMod val="60000"/>
                    <a:lumOff val="40000"/>
                  </a:schemeClr>
                </a:solidFill>
                <a:latin typeface="Times New Roman" pitchFamily="18" charset="0"/>
                <a:cs typeface="Times New Roman" pitchFamily="18" charset="0"/>
              </a:rPr>
              <a:t> </a:t>
            </a:r>
            <a:r>
              <a:rPr lang="en-IN" b="0" dirty="0">
                <a:latin typeface="Times New Roman" pitchFamily="18" charset="0"/>
                <a:cs typeface="Times New Roman" pitchFamily="18" charset="0"/>
              </a:rPr>
              <a:t>Fall </a:t>
            </a:r>
            <a:r>
              <a:rPr lang="en-US" b="0" dirty="0">
                <a:solidFill>
                  <a:schemeClr val="tx2">
                    <a:lumMod val="60000"/>
                    <a:lumOff val="40000"/>
                  </a:schemeClr>
                </a:solidFill>
                <a:latin typeface="Times New Roman" pitchFamily="18" charset="0"/>
                <a:cs typeface="Times New Roman" pitchFamily="18" charset="0"/>
              </a:rPr>
              <a:t> </a:t>
            </a:r>
            <a:r>
              <a:rPr lang="en-US" dirty="0" err="1">
                <a:solidFill>
                  <a:schemeClr val="tx2">
                    <a:lumMod val="60000"/>
                    <a:lumOff val="40000"/>
                  </a:schemeClr>
                </a:solidFill>
                <a:latin typeface="Times New Roman" pitchFamily="18" charset="0"/>
                <a:cs typeface="Times New Roman" pitchFamily="18" charset="0"/>
                <a:hlinkClick r:id="rId2"/>
              </a:rPr>
              <a:t>Dhuandhar</a:t>
            </a:r>
            <a:r>
              <a:rPr lang="en-US" dirty="0">
                <a:solidFill>
                  <a:schemeClr val="tx2">
                    <a:lumMod val="60000"/>
                    <a:lumOff val="40000"/>
                  </a:schemeClr>
                </a:solidFill>
                <a:latin typeface="Times New Roman" pitchFamily="18" charset="0"/>
                <a:cs typeface="Times New Roman" pitchFamily="18" charset="0"/>
                <a:hlinkClick r:id="rId2"/>
              </a:rPr>
              <a:t> falls</a:t>
            </a:r>
            <a:r>
              <a:rPr lang="en-US" b="0" dirty="0">
                <a:latin typeface="Times New Roman" pitchFamily="18" charset="0"/>
                <a:cs typeface="Times New Roman" pitchFamily="18" charset="0"/>
              </a:rPr>
              <a:t>. The waterfall has been named so because of the </a:t>
            </a:r>
            <a:r>
              <a:rPr lang="en-US" b="0" dirty="0" err="1">
                <a:latin typeface="Times New Roman" pitchFamily="18" charset="0"/>
                <a:cs typeface="Times New Roman" pitchFamily="18" charset="0"/>
              </a:rPr>
              <a:t>smok</a:t>
            </a:r>
            <a:r>
              <a:rPr lang="en-US" b="0" dirty="0">
                <a:latin typeface="Times New Roman" pitchFamily="18" charset="0"/>
                <a:cs typeface="Times New Roman" pitchFamily="18" charset="0"/>
              </a:rPr>
              <a:t> appearance of the water falling off the cliff with utmost force. </a:t>
            </a:r>
            <a:r>
              <a:rPr lang="en-US" u="sng" dirty="0" err="1">
                <a:solidFill>
                  <a:schemeClr val="tx2">
                    <a:lumMod val="60000"/>
                    <a:lumOff val="40000"/>
                  </a:schemeClr>
                </a:solidFill>
                <a:latin typeface="Times New Roman" pitchFamily="18" charset="0"/>
                <a:cs typeface="Times New Roman" pitchFamily="18" charset="0"/>
              </a:rPr>
              <a:t>Bargi</a:t>
            </a:r>
            <a:r>
              <a:rPr lang="en-US" u="sng" dirty="0">
                <a:solidFill>
                  <a:schemeClr val="tx2">
                    <a:lumMod val="60000"/>
                    <a:lumOff val="40000"/>
                  </a:schemeClr>
                </a:solidFill>
                <a:latin typeface="Times New Roman" pitchFamily="18" charset="0"/>
                <a:cs typeface="Times New Roman" pitchFamily="18" charset="0"/>
              </a:rPr>
              <a:t> Dam</a:t>
            </a:r>
            <a:r>
              <a:rPr lang="en-US" b="0" dirty="0">
                <a:latin typeface="Times New Roman" pitchFamily="18" charset="0"/>
                <a:cs typeface="Times New Roman" pitchFamily="18" charset="0"/>
              </a:rPr>
              <a:t> is one of the first completed </a:t>
            </a:r>
            <a:r>
              <a:rPr lang="en-US" b="0" dirty="0">
                <a:latin typeface="Times New Roman" pitchFamily="18" charset="0"/>
                <a:cs typeface="Times New Roman" pitchFamily="18" charset="0"/>
                <a:hlinkClick r:id="rId3" tooltip="Dam"/>
              </a:rPr>
              <a:t>dams</a:t>
            </a:r>
            <a:r>
              <a:rPr lang="en-US" b="0" dirty="0">
                <a:latin typeface="Times New Roman" pitchFamily="18" charset="0"/>
                <a:cs typeface="Times New Roman" pitchFamily="18" charset="0"/>
              </a:rPr>
              <a:t> out of the chain of 30 major dams to be constructed on </a:t>
            </a:r>
            <a:r>
              <a:rPr lang="en-US" b="0" dirty="0">
                <a:latin typeface="Times New Roman" pitchFamily="18" charset="0"/>
                <a:cs typeface="Times New Roman" pitchFamily="18" charset="0"/>
                <a:hlinkClick r:id="rId4" tooltip="Narmada River"/>
              </a:rPr>
              <a:t>Narmada Rive</a:t>
            </a:r>
            <a:r>
              <a:rPr lang="en-US" b="0" dirty="0">
                <a:latin typeface="Times New Roman" pitchFamily="18" charset="0"/>
                <a:cs typeface="Times New Roman" pitchFamily="18" charset="0"/>
              </a:rPr>
              <a:t>r. Hindu </a:t>
            </a:r>
            <a:r>
              <a:rPr lang="en-US" u="sng" dirty="0" err="1">
                <a:solidFill>
                  <a:schemeClr val="tx2">
                    <a:lumMod val="60000"/>
                    <a:lumOff val="40000"/>
                  </a:schemeClr>
                </a:solidFill>
                <a:latin typeface="Times New Roman" pitchFamily="18" charset="0"/>
                <a:cs typeface="Times New Roman" pitchFamily="18" charset="0"/>
              </a:rPr>
              <a:t>Shiv</a:t>
            </a:r>
            <a:r>
              <a:rPr lang="en-US" u="sng" dirty="0">
                <a:solidFill>
                  <a:schemeClr val="tx2">
                    <a:lumMod val="60000"/>
                    <a:lumOff val="40000"/>
                  </a:schemeClr>
                </a:solidFill>
                <a:latin typeface="Times New Roman" pitchFamily="18" charset="0"/>
                <a:cs typeface="Times New Roman" pitchFamily="18" charset="0"/>
              </a:rPr>
              <a:t> temple </a:t>
            </a:r>
            <a:r>
              <a:rPr lang="en-US" b="0" dirty="0" err="1">
                <a:latin typeface="Times New Roman" pitchFamily="18" charset="0"/>
                <a:cs typeface="Times New Roman" pitchFamily="18" charset="0"/>
              </a:rPr>
              <a:t>Kachnar</a:t>
            </a:r>
            <a:r>
              <a:rPr lang="en-US" b="0" dirty="0">
                <a:latin typeface="Times New Roman" pitchFamily="18" charset="0"/>
                <a:cs typeface="Times New Roman" pitchFamily="18" charset="0"/>
              </a:rPr>
              <a:t> City  a 23m-tall statue of Lord Shiva at the end of a tree-lined path.</a:t>
            </a:r>
            <a:endParaRPr lang="en-IN" b="0" dirty="0">
              <a:latin typeface="Times New Roman" pitchFamily="18" charset="0"/>
              <a:cs typeface="Times New Roman" pitchFamily="18" charset="0"/>
            </a:endParaRPr>
          </a:p>
        </p:txBody>
      </p:sp>
      <p:sp>
        <p:nvSpPr>
          <p:cNvPr id="10243" name="TextBox 12"/>
          <p:cNvSpPr txBox="1">
            <a:spLocks noChangeArrowheads="1"/>
          </p:cNvSpPr>
          <p:nvPr/>
        </p:nvSpPr>
        <p:spPr bwMode="auto">
          <a:xfrm>
            <a:off x="514350" y="139700"/>
            <a:ext cx="10871200" cy="584200"/>
          </a:xfrm>
          <a:prstGeom prst="rect">
            <a:avLst/>
          </a:prstGeom>
          <a:noFill/>
          <a:ln w="9525">
            <a:noFill/>
            <a:miter lim="800000"/>
            <a:headEnd/>
            <a:tailEnd/>
          </a:ln>
        </p:spPr>
        <p:txBody>
          <a:bodyPr>
            <a:spAutoFit/>
          </a:bodyPr>
          <a:lstStyle/>
          <a:p>
            <a:pPr algn="ctr" eaLnBrk="1" hangingPunct="1"/>
            <a:r>
              <a:rPr lang="en-US" altLang="en-US" sz="3200" b="1" u="sng">
                <a:solidFill>
                  <a:srgbClr val="C00000"/>
                </a:solidFill>
                <a:latin typeface="Times New Roman" pitchFamily="18" charset="0"/>
                <a:cs typeface="Times New Roman" pitchFamily="18" charset="0"/>
              </a:rPr>
              <a:t>OUR HERITAGE</a:t>
            </a:r>
            <a:endParaRPr lang="en-GB" altLang="en-US" sz="3200" b="1" u="sng">
              <a:solidFill>
                <a:srgbClr val="C00000"/>
              </a:solidFill>
              <a:latin typeface="Times New Roman" pitchFamily="18" charset="0"/>
              <a:cs typeface="Times New Roman" pitchFamily="18" charset="0"/>
            </a:endParaRPr>
          </a:p>
        </p:txBody>
      </p:sp>
      <p:pic>
        <p:nvPicPr>
          <p:cNvPr id="10244" name="Picture 2"/>
          <p:cNvPicPr>
            <a:picLocks noChangeAspect="1" noChangeArrowheads="1"/>
          </p:cNvPicPr>
          <p:nvPr/>
        </p:nvPicPr>
        <p:blipFill>
          <a:blip r:embed="rId5"/>
          <a:srcRect/>
          <a:stretch>
            <a:fillRect/>
          </a:stretch>
        </p:blipFill>
        <p:spPr bwMode="auto">
          <a:xfrm>
            <a:off x="374650" y="2951163"/>
            <a:ext cx="3005138" cy="3352800"/>
          </a:xfrm>
          <a:prstGeom prst="rect">
            <a:avLst/>
          </a:prstGeom>
          <a:noFill/>
          <a:ln w="9525">
            <a:noFill/>
            <a:miter lim="800000"/>
            <a:headEnd/>
            <a:tailEnd/>
          </a:ln>
        </p:spPr>
      </p:pic>
      <p:pic>
        <p:nvPicPr>
          <p:cNvPr id="10245" name="Picture 3"/>
          <p:cNvPicPr>
            <a:picLocks noChangeAspect="1" noChangeArrowheads="1"/>
          </p:cNvPicPr>
          <p:nvPr/>
        </p:nvPicPr>
        <p:blipFill>
          <a:blip r:embed="rId6"/>
          <a:srcRect/>
          <a:stretch>
            <a:fillRect/>
          </a:stretch>
        </p:blipFill>
        <p:spPr bwMode="auto">
          <a:xfrm>
            <a:off x="3630613" y="2978150"/>
            <a:ext cx="3449637" cy="2992438"/>
          </a:xfrm>
          <a:prstGeom prst="rect">
            <a:avLst/>
          </a:prstGeom>
          <a:noFill/>
          <a:ln w="9525">
            <a:noFill/>
            <a:miter lim="800000"/>
            <a:headEnd/>
            <a:tailEnd/>
          </a:ln>
        </p:spPr>
      </p:pic>
      <p:pic>
        <p:nvPicPr>
          <p:cNvPr id="10246" name="Picture 4"/>
          <p:cNvPicPr>
            <a:picLocks noChangeAspect="1" noChangeArrowheads="1"/>
          </p:cNvPicPr>
          <p:nvPr/>
        </p:nvPicPr>
        <p:blipFill>
          <a:blip r:embed="rId7"/>
          <a:srcRect/>
          <a:stretch>
            <a:fillRect/>
          </a:stretch>
        </p:blipFill>
        <p:spPr bwMode="auto">
          <a:xfrm>
            <a:off x="7813675" y="2978150"/>
            <a:ext cx="3159125" cy="3243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14" y="902154"/>
            <a:ext cx="10515600" cy="1325563"/>
          </a:xfrm>
        </p:spPr>
        <p:txBody>
          <a:bodyPr>
            <a:normAutofit/>
          </a:bodyPr>
          <a:lstStyle/>
          <a:p>
            <a:pPr algn="ctr"/>
            <a:r>
              <a:rPr lang="en-US" dirty="0" smtClean="0">
                <a:latin typeface="Algerian" pitchFamily="82" charset="0"/>
              </a:rPr>
              <a:t>Patients Registration Counter</a:t>
            </a:r>
            <a:br>
              <a:rPr lang="en-US" dirty="0" smtClean="0">
                <a:latin typeface="Algerian" pitchFamily="82" charset="0"/>
              </a:rPr>
            </a:br>
            <a:r>
              <a:rPr lang="en-US" dirty="0" smtClean="0">
                <a:latin typeface="Algerian" pitchFamily="82" charset="0"/>
              </a:rPr>
              <a:t>Before      &amp;    After</a:t>
            </a:r>
            <a:endParaRPr lang="en-US" dirty="0">
              <a:latin typeface="Algerian" pitchFamily="82" charset="0"/>
            </a:endParaRPr>
          </a:p>
        </p:txBody>
      </p:sp>
      <p:pic>
        <p:nvPicPr>
          <p:cNvPr id="2050" name="Picture 2"/>
          <p:cNvPicPr>
            <a:picLocks noChangeAspect="1" noChangeArrowheads="1"/>
          </p:cNvPicPr>
          <p:nvPr/>
        </p:nvPicPr>
        <p:blipFill>
          <a:blip r:embed="rId2" cstate="print"/>
          <a:srcRect/>
          <a:stretch>
            <a:fillRect/>
          </a:stretch>
        </p:blipFill>
        <p:spPr bwMode="auto">
          <a:xfrm>
            <a:off x="6022946" y="2365829"/>
            <a:ext cx="4688597" cy="3381828"/>
          </a:xfrm>
          <a:prstGeom prst="rect">
            <a:avLst/>
          </a:prstGeom>
          <a:noFill/>
          <a:ln w="9525">
            <a:noFill/>
            <a:miter lim="800000"/>
            <a:headEnd/>
            <a:tailEnd/>
          </a:ln>
          <a:effectLst/>
        </p:spPr>
      </p:pic>
      <p:pic>
        <p:nvPicPr>
          <p:cNvPr id="7" name="Content Placeholder 3" descr="IMG_20190703_104138.jpg"/>
          <p:cNvPicPr>
            <a:picLocks noGrp="1" noChangeAspect="1"/>
          </p:cNvPicPr>
          <p:nvPr>
            <p:ph idx="1"/>
          </p:nvPr>
        </p:nvPicPr>
        <p:blipFill>
          <a:blip r:embed="rId3" cstate="print"/>
          <a:stretch>
            <a:fillRect/>
          </a:stretch>
        </p:blipFill>
        <p:spPr>
          <a:xfrm>
            <a:off x="1682004" y="2276279"/>
            <a:ext cx="3150524" cy="2003367"/>
          </a:xfrm>
        </p:spPr>
      </p:pic>
      <p:pic>
        <p:nvPicPr>
          <p:cNvPr id="8" name="Picture 2"/>
          <p:cNvPicPr>
            <a:picLocks noChangeAspect="1" noChangeArrowheads="1"/>
          </p:cNvPicPr>
          <p:nvPr/>
        </p:nvPicPr>
        <p:blipFill>
          <a:blip r:embed="rId4" cstate="print"/>
          <a:srcRect/>
          <a:stretch>
            <a:fillRect/>
          </a:stretch>
        </p:blipFill>
        <p:spPr bwMode="auto">
          <a:xfrm>
            <a:off x="1665027" y="4362409"/>
            <a:ext cx="3165643" cy="2024743"/>
          </a:xfrm>
          <a:prstGeom prst="rect">
            <a:avLst/>
          </a:prstGeom>
          <a:noFill/>
          <a:ln w="9525">
            <a:noFill/>
            <a:miter lim="800000"/>
            <a:headEnd/>
            <a:tailEnd/>
          </a:ln>
          <a:effectLst/>
        </p:spPr>
      </p:pic>
      <p:pic>
        <p:nvPicPr>
          <p:cNvPr id="9" name="Picture 2" descr="C:\Users\ajay\Desktop\casualty and registration.jpg"/>
          <p:cNvPicPr>
            <a:picLocks noChangeAspect="1" noChangeArrowheads="1"/>
          </p:cNvPicPr>
          <p:nvPr/>
        </p:nvPicPr>
        <p:blipFill>
          <a:blip r:embed="rId5"/>
          <a:srcRect/>
          <a:stretch>
            <a:fillRect/>
          </a:stretch>
        </p:blipFill>
        <p:spPr bwMode="auto">
          <a:xfrm>
            <a:off x="5413897" y="2252022"/>
            <a:ext cx="5524500" cy="41433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CATTLE GUARD</a:t>
            </a:r>
            <a:endParaRPr lang="en-US" dirty="0"/>
          </a:p>
        </p:txBody>
      </p:sp>
      <p:pic>
        <p:nvPicPr>
          <p:cNvPr id="4" name="Picture 2" descr="C:\Users\ajay\Desktop\cattle guard.jpg"/>
          <p:cNvPicPr>
            <a:picLocks noGrp="1" noChangeAspect="1" noChangeArrowheads="1"/>
          </p:cNvPicPr>
          <p:nvPr>
            <p:ph idx="1"/>
          </p:nvPr>
        </p:nvPicPr>
        <p:blipFill>
          <a:blip r:embed="rId2"/>
          <a:srcRect/>
          <a:stretch>
            <a:fillRect/>
          </a:stretch>
        </p:blipFill>
        <p:spPr bwMode="auto">
          <a:xfrm>
            <a:off x="465555" y="1798329"/>
            <a:ext cx="5801784" cy="3606184"/>
          </a:xfrm>
          <a:prstGeom prst="rect">
            <a:avLst/>
          </a:prstGeom>
          <a:noFill/>
        </p:spPr>
      </p:pic>
      <p:sp>
        <p:nvSpPr>
          <p:cNvPr id="6" name="Rectangle 5"/>
          <p:cNvSpPr/>
          <p:nvPr/>
        </p:nvSpPr>
        <p:spPr>
          <a:xfrm>
            <a:off x="6741994" y="1774208"/>
            <a:ext cx="4831307" cy="3785652"/>
          </a:xfrm>
          <a:prstGeom prst="rect">
            <a:avLst/>
          </a:prstGeom>
        </p:spPr>
        <p:txBody>
          <a:bodyPr wrap="square">
            <a:spAutoFit/>
          </a:bodyPr>
          <a:lstStyle/>
          <a:p>
            <a:pPr algn="ctr"/>
            <a:r>
              <a:rPr lang="en-US" sz="4800" dirty="0" smtClean="0">
                <a:solidFill>
                  <a:srgbClr val="FF0000"/>
                </a:solidFill>
                <a:latin typeface="Algerian" pitchFamily="82" charset="0"/>
              </a:rPr>
              <a:t>CATTLE GUARD  INSTALLED AT MAIN ENTERENCE  OF THE HOSPITAL </a:t>
            </a:r>
            <a:endParaRPr lang="en-US" sz="4800" dirty="0">
              <a:solidFill>
                <a:srgbClr val="FF0000"/>
              </a:solidFill>
              <a:latin typeface="Algerian" pitchFamily="8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latin typeface="Algerian" pitchFamily="82" charset="0"/>
              </a:rPr>
              <a:t>Surveillance </a:t>
            </a:r>
            <a:r>
              <a:rPr lang="en-US" sz="4000" dirty="0" err="1" smtClean="0">
                <a:latin typeface="Algerian" pitchFamily="82" charset="0"/>
              </a:rPr>
              <a:t>sYSTEM</a:t>
            </a:r>
            <a:r>
              <a:rPr lang="en-US" dirty="0" smtClean="0"/>
              <a:t> </a:t>
            </a:r>
            <a:endParaRPr lang="en-US" dirty="0"/>
          </a:p>
        </p:txBody>
      </p:sp>
      <p:pic>
        <p:nvPicPr>
          <p:cNvPr id="107522" name="Picture 2" descr="C:\Users\amon\Desktop\CCTV.jpg"/>
          <p:cNvPicPr>
            <a:picLocks noGrp="1" noChangeAspect="1" noChangeArrowheads="1"/>
          </p:cNvPicPr>
          <p:nvPr>
            <p:ph idx="1"/>
          </p:nvPr>
        </p:nvPicPr>
        <p:blipFill>
          <a:blip r:embed="rId2"/>
          <a:srcRect/>
          <a:stretch>
            <a:fillRect/>
          </a:stretch>
        </p:blipFill>
        <p:spPr bwMode="auto">
          <a:xfrm>
            <a:off x="2860766" y="1645920"/>
            <a:ext cx="6544491" cy="453104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089"/>
          </a:xfrm>
        </p:spPr>
        <p:txBody>
          <a:bodyPr>
            <a:normAutofit/>
          </a:bodyPr>
          <a:lstStyle/>
          <a:p>
            <a:pPr algn="ctr"/>
            <a:r>
              <a:rPr lang="en-US" sz="4000" dirty="0" smtClean="0">
                <a:latin typeface="Algerian" pitchFamily="82" charset="0"/>
              </a:rPr>
              <a:t>CLEANING WATER HEAD TANKS</a:t>
            </a:r>
          </a:p>
        </p:txBody>
      </p:sp>
      <p:pic>
        <p:nvPicPr>
          <p:cNvPr id="68610" name="Picture 2" descr="C:\Users\amon\Desktop\TANKI SAFAI.jpg"/>
          <p:cNvPicPr>
            <a:picLocks noGrp="1" noChangeAspect="1" noChangeArrowheads="1"/>
          </p:cNvPicPr>
          <p:nvPr>
            <p:ph idx="1"/>
          </p:nvPr>
        </p:nvPicPr>
        <p:blipFill>
          <a:blip r:embed="rId2"/>
          <a:srcRect/>
          <a:stretch>
            <a:fillRect/>
          </a:stretch>
        </p:blipFill>
        <p:spPr bwMode="auto">
          <a:xfrm>
            <a:off x="2770850" y="1073888"/>
            <a:ext cx="5890549" cy="521737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92071"/>
          </a:xfrm>
        </p:spPr>
        <p:txBody>
          <a:bodyPr/>
          <a:lstStyle/>
          <a:p>
            <a:pPr algn="ctr"/>
            <a:r>
              <a:rPr lang="en-US" b="1" dirty="0" smtClean="0">
                <a:solidFill>
                  <a:srgbClr val="FF0000"/>
                </a:solidFill>
              </a:rPr>
              <a:t>     </a:t>
            </a:r>
            <a:r>
              <a:rPr lang="en-US" sz="4000" dirty="0" smtClean="0">
                <a:latin typeface="Algerian" pitchFamily="82" charset="0"/>
              </a:rPr>
              <a:t>BMW Meeting Civil Hospital </a:t>
            </a:r>
            <a:r>
              <a:rPr lang="en-US" sz="4000" dirty="0" err="1" smtClean="0">
                <a:latin typeface="Algerian" pitchFamily="82" charset="0"/>
              </a:rPr>
              <a:t>Ranjhi</a:t>
            </a:r>
            <a:endParaRPr lang="en-US" sz="4000" dirty="0" smtClean="0">
              <a:latin typeface="Algerian" pitchFamily="82" charset="0"/>
            </a:endParaRPr>
          </a:p>
        </p:txBody>
      </p:sp>
      <p:pic>
        <p:nvPicPr>
          <p:cNvPr id="3074" name="Picture 2" descr="C:\Users\ajay\Desktop\iec photo\3 BUCKET.jpg"/>
          <p:cNvPicPr>
            <a:picLocks noGrp="1" noChangeAspect="1" noChangeArrowheads="1"/>
          </p:cNvPicPr>
          <p:nvPr>
            <p:ph idx="1"/>
          </p:nvPr>
        </p:nvPicPr>
        <p:blipFill>
          <a:blip r:embed="rId2"/>
          <a:srcRect/>
          <a:stretch>
            <a:fillRect/>
          </a:stretch>
        </p:blipFill>
        <p:spPr bwMode="auto">
          <a:xfrm>
            <a:off x="1433015" y="1433015"/>
            <a:ext cx="9416955" cy="524074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1214650"/>
          </a:xfrm>
        </p:spPr>
        <p:txBody>
          <a:bodyPr>
            <a:normAutofit/>
          </a:bodyPr>
          <a:lstStyle/>
          <a:p>
            <a:pPr algn="ctr"/>
            <a:r>
              <a:rPr lang="en-US" sz="4000" dirty="0" smtClean="0">
                <a:latin typeface="Algerian" pitchFamily="82" charset="0"/>
              </a:rPr>
              <a:t>Hand Wash Training</a:t>
            </a:r>
          </a:p>
        </p:txBody>
      </p:sp>
      <p:pic>
        <p:nvPicPr>
          <p:cNvPr id="2050" name="Picture 2" descr="C:\Users\ajay\Desktop\iec photo\HAND WASHING 1`.jpg"/>
          <p:cNvPicPr>
            <a:picLocks noGrp="1" noChangeAspect="1" noChangeArrowheads="1"/>
          </p:cNvPicPr>
          <p:nvPr>
            <p:ph idx="1"/>
          </p:nvPr>
        </p:nvPicPr>
        <p:blipFill>
          <a:blip r:embed="rId2"/>
          <a:srcRect/>
          <a:stretch>
            <a:fillRect/>
          </a:stretch>
        </p:blipFill>
        <p:spPr bwMode="auto">
          <a:xfrm>
            <a:off x="2320120" y="825692"/>
            <a:ext cx="7478974" cy="570476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5 S Meeting</a:t>
            </a:r>
          </a:p>
        </p:txBody>
      </p:sp>
      <p:pic>
        <p:nvPicPr>
          <p:cNvPr id="1026" name="Picture 2" descr="C:\Users\ajay\Desktop\iec photo\BMW MEETING.jpg"/>
          <p:cNvPicPr>
            <a:picLocks noGrp="1" noChangeAspect="1" noChangeArrowheads="1"/>
          </p:cNvPicPr>
          <p:nvPr>
            <p:ph idx="1"/>
          </p:nvPr>
        </p:nvPicPr>
        <p:blipFill>
          <a:blip r:embed="rId2"/>
          <a:srcRect/>
          <a:stretch>
            <a:fillRect/>
          </a:stretch>
        </p:blipFill>
        <p:spPr bwMode="auto">
          <a:xfrm>
            <a:off x="300251" y="2043990"/>
            <a:ext cx="5801784" cy="4351338"/>
          </a:xfrm>
          <a:prstGeom prst="rect">
            <a:avLst/>
          </a:prstGeom>
          <a:noFill/>
        </p:spPr>
      </p:pic>
      <p:pic>
        <p:nvPicPr>
          <p:cNvPr id="1027" name="Picture 3" descr="C:\Users\ajay\Desktop\iec photo\BMW MEETING2.jpg"/>
          <p:cNvPicPr>
            <a:picLocks noChangeAspect="1" noChangeArrowheads="1"/>
          </p:cNvPicPr>
          <p:nvPr/>
        </p:nvPicPr>
        <p:blipFill>
          <a:blip r:embed="rId3"/>
          <a:srcRect/>
          <a:stretch>
            <a:fillRect/>
          </a:stretch>
        </p:blipFill>
        <p:spPr bwMode="auto">
          <a:xfrm>
            <a:off x="6150590" y="2060812"/>
            <a:ext cx="5777553" cy="431269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School And </a:t>
            </a:r>
            <a:r>
              <a:rPr lang="en-US" sz="4000" dirty="0" err="1" smtClean="0">
                <a:latin typeface="Algerian" pitchFamily="82" charset="0"/>
              </a:rPr>
              <a:t>Anganwadi</a:t>
            </a:r>
            <a:r>
              <a:rPr lang="en-US" sz="4000" dirty="0" smtClean="0">
                <a:latin typeface="Algerian" pitchFamily="82" charset="0"/>
              </a:rPr>
              <a:t> Visit Promoting </a:t>
            </a:r>
            <a:r>
              <a:rPr lang="en-US" sz="4000" dirty="0" err="1" smtClean="0">
                <a:latin typeface="Algerian" pitchFamily="82" charset="0"/>
              </a:rPr>
              <a:t>Hygeine</a:t>
            </a:r>
            <a:r>
              <a:rPr lang="en-US" sz="4000" dirty="0" smtClean="0">
                <a:latin typeface="Algerian" pitchFamily="82" charset="0"/>
              </a:rPr>
              <a:t> and Sanitation</a:t>
            </a:r>
          </a:p>
        </p:txBody>
      </p:sp>
      <p:pic>
        <p:nvPicPr>
          <p:cNvPr id="75778" name="Picture 2" descr="C:\Users\amon\Desktop\jhalkan.jpg"/>
          <p:cNvPicPr>
            <a:picLocks noGrp="1" noChangeAspect="1" noChangeArrowheads="1"/>
          </p:cNvPicPr>
          <p:nvPr>
            <p:ph idx="1"/>
          </p:nvPr>
        </p:nvPicPr>
        <p:blipFill>
          <a:blip r:embed="rId2"/>
          <a:srcRect/>
          <a:stretch>
            <a:fillRect/>
          </a:stretch>
        </p:blipFill>
        <p:spPr bwMode="auto">
          <a:xfrm>
            <a:off x="578908" y="1866900"/>
            <a:ext cx="4678892" cy="4424363"/>
          </a:xfrm>
          <a:prstGeom prst="rect">
            <a:avLst/>
          </a:prstGeom>
          <a:noFill/>
        </p:spPr>
      </p:pic>
      <p:pic>
        <p:nvPicPr>
          <p:cNvPr id="75779" name="Picture 3" descr="C:\Users\amon\Desktop\jhal2.jpg"/>
          <p:cNvPicPr>
            <a:picLocks noChangeAspect="1" noChangeArrowheads="1"/>
          </p:cNvPicPr>
          <p:nvPr/>
        </p:nvPicPr>
        <p:blipFill>
          <a:blip r:embed="rId3"/>
          <a:srcRect/>
          <a:stretch>
            <a:fillRect/>
          </a:stretch>
        </p:blipFill>
        <p:spPr bwMode="auto">
          <a:xfrm>
            <a:off x="5499100" y="1841500"/>
            <a:ext cx="5706533" cy="43561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Cleaning of Wards Three Times a Day</a:t>
            </a:r>
          </a:p>
        </p:txBody>
      </p:sp>
      <p:pic>
        <p:nvPicPr>
          <p:cNvPr id="79874" name="Picture 2" descr="C:\Users\amon\Desktop\safai1.jpg"/>
          <p:cNvPicPr>
            <a:picLocks noGrp="1" noChangeAspect="1" noChangeArrowheads="1"/>
          </p:cNvPicPr>
          <p:nvPr>
            <p:ph idx="1"/>
          </p:nvPr>
        </p:nvPicPr>
        <p:blipFill>
          <a:blip r:embed="rId2"/>
          <a:srcRect/>
          <a:stretch>
            <a:fillRect/>
          </a:stretch>
        </p:blipFill>
        <p:spPr bwMode="auto">
          <a:xfrm>
            <a:off x="1735286" y="1800224"/>
            <a:ext cx="4094014" cy="4524375"/>
          </a:xfrm>
          <a:prstGeom prst="rect">
            <a:avLst/>
          </a:prstGeom>
          <a:noFill/>
        </p:spPr>
      </p:pic>
      <p:pic>
        <p:nvPicPr>
          <p:cNvPr id="79875" name="Picture 3" descr="C:\Users\amon\Desktop\safai2.jpg"/>
          <p:cNvPicPr>
            <a:picLocks noChangeAspect="1" noChangeArrowheads="1"/>
          </p:cNvPicPr>
          <p:nvPr/>
        </p:nvPicPr>
        <p:blipFill>
          <a:blip r:embed="rId3"/>
          <a:srcRect/>
          <a:stretch>
            <a:fillRect/>
          </a:stretch>
        </p:blipFill>
        <p:spPr bwMode="auto">
          <a:xfrm>
            <a:off x="6781801" y="1752601"/>
            <a:ext cx="3759200" cy="45277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37480"/>
          </a:xfrm>
        </p:spPr>
        <p:txBody>
          <a:bodyPr/>
          <a:lstStyle/>
          <a:p>
            <a:pPr algn="ctr"/>
            <a:r>
              <a:rPr lang="en-US" sz="4000" dirty="0" smtClean="0">
                <a:latin typeface="Algerian" pitchFamily="82" charset="0"/>
              </a:rPr>
              <a:t>FIRE EXTINGUISHER TRAINING</a:t>
            </a:r>
          </a:p>
        </p:txBody>
      </p:sp>
      <p:pic>
        <p:nvPicPr>
          <p:cNvPr id="8194" name="Picture 2" descr="C:\Users\ajay\Desktop\iec photo\FIRE EXTIMGUISHER TRAIUNING.jpg"/>
          <p:cNvPicPr>
            <a:picLocks noGrp="1" noChangeAspect="1" noChangeArrowheads="1"/>
          </p:cNvPicPr>
          <p:nvPr>
            <p:ph idx="1"/>
          </p:nvPr>
        </p:nvPicPr>
        <p:blipFill>
          <a:blip r:embed="rId2"/>
          <a:srcRect/>
          <a:stretch>
            <a:fillRect/>
          </a:stretch>
        </p:blipFill>
        <p:spPr bwMode="auto">
          <a:xfrm>
            <a:off x="1501254" y="1009935"/>
            <a:ext cx="9184943" cy="546592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sz="half" idx="2"/>
          </p:nvPr>
        </p:nvSpPr>
        <p:spPr>
          <a:xfrm>
            <a:off x="717550" y="990600"/>
            <a:ext cx="11226800" cy="6573838"/>
          </a:xfrm>
        </p:spPr>
        <p:txBody>
          <a:bodyPr>
            <a:normAutofit/>
          </a:bodyPr>
          <a:lstStyle/>
          <a:p>
            <a:pPr algn="ctr">
              <a:buNone/>
            </a:pPr>
            <a:endParaRPr lang="en-US" altLang="en-US" sz="2400" b="1" dirty="0" smtClean="0">
              <a:latin typeface="Times New Roman" pitchFamily="18" charset="0"/>
              <a:cs typeface="Times New Roman" pitchFamily="18" charset="0"/>
            </a:endParaRPr>
          </a:p>
          <a:p>
            <a:pPr algn="ctr"/>
            <a:endParaRPr lang="en-US" altLang="en-US" sz="2400" b="1" dirty="0" smtClean="0">
              <a:latin typeface="Times New Roman" pitchFamily="18" charset="0"/>
              <a:cs typeface="Times New Roman" pitchFamily="18" charset="0"/>
            </a:endParaRPr>
          </a:p>
          <a:p>
            <a:pPr algn="ctr"/>
            <a:r>
              <a:rPr lang="en-US" altLang="en-US" sz="2400" b="1" dirty="0" smtClean="0">
                <a:latin typeface="Times New Roman" pitchFamily="18" charset="0"/>
                <a:cs typeface="Times New Roman" pitchFamily="18" charset="0"/>
              </a:rPr>
              <a:t>DM</a:t>
            </a:r>
            <a:r>
              <a:rPr lang="en-US" altLang="en-US" sz="2400" dirty="0" smtClean="0">
                <a:latin typeface="Times New Roman" pitchFamily="18" charset="0"/>
                <a:cs typeface="Times New Roman" pitchFamily="18" charset="0"/>
              </a:rPr>
              <a:t>   – Mr. Deepak </a:t>
            </a:r>
            <a:r>
              <a:rPr lang="en-US" altLang="en-US" sz="2400" dirty="0" err="1" smtClean="0">
                <a:latin typeface="Times New Roman" pitchFamily="18" charset="0"/>
                <a:cs typeface="Times New Roman" pitchFamily="18" charset="0"/>
              </a:rPr>
              <a:t>Saxena</a:t>
            </a:r>
            <a:r>
              <a:rPr lang="en-US" altLang="en-US" sz="2400" dirty="0" smtClean="0">
                <a:latin typeface="Times New Roman" pitchFamily="18" charset="0"/>
                <a:cs typeface="Times New Roman" pitchFamily="18" charset="0"/>
              </a:rPr>
              <a:t> </a:t>
            </a:r>
          </a:p>
          <a:p>
            <a:pPr algn="ctr"/>
            <a:r>
              <a:rPr lang="en-US" altLang="en-US" sz="2400" b="1" dirty="0" smtClean="0">
                <a:latin typeface="Times New Roman" pitchFamily="18" charset="0"/>
                <a:cs typeface="Times New Roman" pitchFamily="18" charset="0"/>
              </a:rPr>
              <a:t>RJD &amp; CMHO</a:t>
            </a:r>
            <a:r>
              <a:rPr lang="en-US" altLang="en-US" sz="2400" dirty="0" smtClean="0">
                <a:latin typeface="Times New Roman" pitchFamily="18" charset="0"/>
                <a:cs typeface="Times New Roman" pitchFamily="18" charset="0"/>
              </a:rPr>
              <a:t>- Dr. Sanjay </a:t>
            </a:r>
            <a:r>
              <a:rPr lang="en-US" altLang="en-US" sz="2400" dirty="0" err="1" smtClean="0">
                <a:latin typeface="Times New Roman" pitchFamily="18" charset="0"/>
                <a:cs typeface="Times New Roman" pitchFamily="18" charset="0"/>
              </a:rPr>
              <a:t>Mishra</a:t>
            </a:r>
            <a:endParaRPr lang="en-US" altLang="en-US" sz="2400" dirty="0" smtClean="0">
              <a:latin typeface="Times New Roman" pitchFamily="18" charset="0"/>
              <a:cs typeface="Times New Roman" pitchFamily="18" charset="0"/>
            </a:endParaRPr>
          </a:p>
          <a:p>
            <a:pPr algn="ctr"/>
            <a:r>
              <a:rPr lang="en-US" altLang="en-US" sz="2400" b="1" dirty="0" smtClean="0">
                <a:latin typeface="Times New Roman" pitchFamily="18" charset="0"/>
                <a:cs typeface="Times New Roman" pitchFamily="18" charset="0"/>
              </a:rPr>
              <a:t>Facility </a:t>
            </a:r>
            <a:r>
              <a:rPr lang="en-US" altLang="en-US" sz="2400" b="1" dirty="0" err="1" smtClean="0">
                <a:latin typeface="Times New Roman" pitchFamily="18" charset="0"/>
                <a:cs typeface="Times New Roman" pitchFamily="18" charset="0"/>
              </a:rPr>
              <a:t>Incharge</a:t>
            </a:r>
            <a:r>
              <a:rPr lang="en-US" altLang="en-US" sz="2400" b="1" dirty="0" smtClean="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 Dr. Sanjay </a:t>
            </a:r>
            <a:r>
              <a:rPr lang="en-US" altLang="en-US" sz="2400" dirty="0" err="1" smtClean="0">
                <a:latin typeface="Times New Roman" pitchFamily="18" charset="0"/>
                <a:cs typeface="Times New Roman" pitchFamily="18" charset="0"/>
              </a:rPr>
              <a:t>Chhattani</a:t>
            </a:r>
            <a:endParaRPr lang="en-US" sz="2400" dirty="0" smtClean="0"/>
          </a:p>
          <a:p>
            <a:pPr algn="ctr">
              <a:buNone/>
            </a:pPr>
            <a:r>
              <a:rPr lang="en-US" altLang="en-US" sz="2400" b="1" dirty="0" smtClean="0">
                <a:latin typeface="Times New Roman" pitchFamily="18" charset="0"/>
                <a:cs typeface="Times New Roman" pitchFamily="18" charset="0"/>
              </a:rPr>
              <a:t>DPM</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Shri</a:t>
            </a:r>
            <a:r>
              <a:rPr lang="en-US" altLang="en-US" sz="2400" dirty="0" smtClean="0">
                <a:latin typeface="Times New Roman" pitchFamily="18" charset="0"/>
                <a:cs typeface="Times New Roman" pitchFamily="18" charset="0"/>
              </a:rPr>
              <a:t> Vijay </a:t>
            </a:r>
            <a:r>
              <a:rPr lang="en-US" altLang="en-US" sz="2400" dirty="0" err="1" smtClean="0">
                <a:latin typeface="Times New Roman" pitchFamily="18" charset="0"/>
                <a:cs typeface="Times New Roman" pitchFamily="18" charset="0"/>
              </a:rPr>
              <a:t>Pandey</a:t>
            </a:r>
            <a:r>
              <a:rPr lang="en-US" altLang="en-US" sz="2400" dirty="0" smtClean="0">
                <a:latin typeface="Times New Roman" pitchFamily="18" charset="0"/>
                <a:cs typeface="Times New Roman" pitchFamily="18" charset="0"/>
              </a:rPr>
              <a:t>; </a:t>
            </a:r>
          </a:p>
          <a:p>
            <a:pPr algn="ctr">
              <a:buNone/>
            </a:pPr>
            <a:r>
              <a:rPr lang="en-US" altLang="en-US" sz="2400" dirty="0" smtClean="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DQM</a:t>
            </a:r>
            <a:r>
              <a:rPr lang="en-US" altLang="en-US" sz="2400" dirty="0" smtClean="0">
                <a:latin typeface="Times New Roman" pitchFamily="18" charset="0"/>
                <a:cs typeface="Times New Roman" pitchFamily="18" charset="0"/>
              </a:rPr>
              <a:t> – Dr. </a:t>
            </a:r>
            <a:r>
              <a:rPr lang="en-US" altLang="en-US" sz="2400" dirty="0" err="1" smtClean="0">
                <a:latin typeface="Times New Roman" pitchFamily="18" charset="0"/>
                <a:cs typeface="Times New Roman" pitchFamily="18" charset="0"/>
              </a:rPr>
              <a:t>Shikha</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Garg</a:t>
            </a:r>
            <a:endParaRPr lang="en-US" altLang="en-US" sz="2400" dirty="0" smtClean="0">
              <a:latin typeface="Times New Roman" pitchFamily="18" charset="0"/>
              <a:cs typeface="Times New Roman" pitchFamily="18" charset="0"/>
            </a:endParaRPr>
          </a:p>
          <a:p>
            <a:pPr algn="ctr">
              <a:buNone/>
            </a:pPr>
            <a:endParaRPr lang="en-IN" sz="2400" dirty="0" smtClean="0"/>
          </a:p>
          <a:p>
            <a:endParaRPr lang="en-US" altLang="en-US" sz="2400" dirty="0" smtClean="0">
              <a:latin typeface="Times New Roman" pitchFamily="18" charset="0"/>
              <a:cs typeface="Times New Roman" pitchFamily="18" charset="0"/>
            </a:endParaRPr>
          </a:p>
          <a:p>
            <a:pPr>
              <a:buFontTx/>
              <a:buNone/>
            </a:pPr>
            <a:r>
              <a:rPr lang="en-US" altLang="en-US" sz="2400" dirty="0" smtClean="0">
                <a:latin typeface="Times New Roman" pitchFamily="18" charset="0"/>
                <a:cs typeface="Times New Roman" pitchFamily="18" charset="0"/>
              </a:rPr>
              <a:t>   </a:t>
            </a:r>
          </a:p>
          <a:p>
            <a:endParaRPr lang="en-US" altLang="en-US" sz="2400" dirty="0" smtClean="0">
              <a:latin typeface="Times New Roman" pitchFamily="18" charset="0"/>
              <a:cs typeface="Times New Roman" pitchFamily="18" charset="0"/>
            </a:endParaRPr>
          </a:p>
          <a:p>
            <a:endParaRPr lang="en-US" altLang="en-US" sz="2400" dirty="0" smtClean="0">
              <a:latin typeface="Times New Roman" pitchFamily="18" charset="0"/>
              <a:cs typeface="Times New Roman" pitchFamily="18" charset="0"/>
            </a:endParaRPr>
          </a:p>
        </p:txBody>
      </p:sp>
      <p:sp>
        <p:nvSpPr>
          <p:cNvPr id="17412" name="TextBox 10"/>
          <p:cNvSpPr txBox="1">
            <a:spLocks noChangeArrowheads="1"/>
          </p:cNvSpPr>
          <p:nvPr/>
        </p:nvSpPr>
        <p:spPr bwMode="auto">
          <a:xfrm>
            <a:off x="-8123238" y="354013"/>
            <a:ext cx="27828876" cy="554037"/>
          </a:xfrm>
          <a:prstGeom prst="rect">
            <a:avLst/>
          </a:prstGeom>
          <a:noFill/>
          <a:ln w="9525">
            <a:noFill/>
            <a:miter lim="800000"/>
            <a:headEnd/>
            <a:tailEnd/>
          </a:ln>
        </p:spPr>
        <p:txBody>
          <a:bodyPr lIns="121917" tIns="60958" rIns="121917" bIns="60958">
            <a:spAutoFit/>
          </a:bodyPr>
          <a:lstStyle/>
          <a:p>
            <a:pPr algn="ctr" eaLnBrk="1" hangingPunct="1"/>
            <a:r>
              <a:rPr lang="en-US" altLang="en-US" sz="2800" b="1" u="sng">
                <a:solidFill>
                  <a:srgbClr val="C00000"/>
                </a:solidFill>
                <a:latin typeface="Times New Roman" pitchFamily="18" charset="0"/>
                <a:cs typeface="Times New Roman" pitchFamily="18" charset="0"/>
              </a:rPr>
              <a:t>OUR  ADMINISTRATIVE OFFICIAL AND STAFF </a:t>
            </a:r>
            <a:endParaRPr lang="en-GB" altLang="en-US" sz="2800" b="1" u="sng">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SPILL MANAGEMENT TRAINING</a:t>
            </a:r>
            <a:endParaRPr lang="en-US" dirty="0"/>
          </a:p>
        </p:txBody>
      </p:sp>
      <p:pic>
        <p:nvPicPr>
          <p:cNvPr id="9218" name="Picture 2" descr="C:\Users\ajay\Desktop\iec photo\SPILL MANAGEMENT 1.jpg"/>
          <p:cNvPicPr>
            <a:picLocks noGrp="1" noChangeAspect="1" noChangeArrowheads="1"/>
          </p:cNvPicPr>
          <p:nvPr>
            <p:ph idx="1"/>
          </p:nvPr>
        </p:nvPicPr>
        <p:blipFill>
          <a:blip r:embed="rId2"/>
          <a:srcRect/>
          <a:stretch>
            <a:fillRect/>
          </a:stretch>
        </p:blipFill>
        <p:spPr bwMode="auto">
          <a:xfrm>
            <a:off x="218364" y="1907511"/>
            <a:ext cx="5349922" cy="4351338"/>
          </a:xfrm>
          <a:prstGeom prst="rect">
            <a:avLst/>
          </a:prstGeom>
          <a:noFill/>
        </p:spPr>
      </p:pic>
      <p:pic>
        <p:nvPicPr>
          <p:cNvPr id="9219" name="Picture 3" descr="C:\Users\ajay\Desktop\iec photo\SPILL MANEGEMENT 2.jpg"/>
          <p:cNvPicPr>
            <a:picLocks noChangeAspect="1" noChangeArrowheads="1"/>
          </p:cNvPicPr>
          <p:nvPr/>
        </p:nvPicPr>
        <p:blipFill>
          <a:blip r:embed="rId3"/>
          <a:srcRect/>
          <a:stretch>
            <a:fillRect/>
          </a:stretch>
        </p:blipFill>
        <p:spPr bwMode="auto">
          <a:xfrm>
            <a:off x="6032310" y="1869744"/>
            <a:ext cx="5609230" cy="436728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BUCKET AND MOPPING TRAINING</a:t>
            </a:r>
            <a:endParaRPr lang="en-US" dirty="0"/>
          </a:p>
        </p:txBody>
      </p:sp>
      <p:pic>
        <p:nvPicPr>
          <p:cNvPr id="11266" name="Picture 2" descr="C:\Users\ajay\Desktop\iec photo\3 BUCKET MOP TRAINING.jpg"/>
          <p:cNvPicPr>
            <a:picLocks noGrp="1" noChangeAspect="1" noChangeArrowheads="1"/>
          </p:cNvPicPr>
          <p:nvPr>
            <p:ph idx="1"/>
          </p:nvPr>
        </p:nvPicPr>
        <p:blipFill>
          <a:blip r:embed="rId2"/>
          <a:srcRect/>
          <a:stretch>
            <a:fillRect/>
          </a:stretch>
        </p:blipFill>
        <p:spPr bwMode="auto">
          <a:xfrm>
            <a:off x="3204745" y="1825625"/>
            <a:ext cx="5782509" cy="435133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BIO MEDICAL WASTE MANAGEMENT</a:t>
            </a:r>
          </a:p>
        </p:txBody>
      </p:sp>
      <p:pic>
        <p:nvPicPr>
          <p:cNvPr id="71682" name="Picture 2" descr="C:\Users\amon\Desktop\BIO WEST.jpg"/>
          <p:cNvPicPr>
            <a:picLocks noGrp="1" noChangeAspect="1" noChangeArrowheads="1"/>
          </p:cNvPicPr>
          <p:nvPr>
            <p:ph idx="1"/>
          </p:nvPr>
        </p:nvPicPr>
        <p:blipFill>
          <a:blip r:embed="rId2"/>
          <a:srcRect/>
          <a:stretch>
            <a:fillRect/>
          </a:stretch>
        </p:blipFill>
        <p:spPr bwMode="auto">
          <a:xfrm>
            <a:off x="3390900" y="1863724"/>
            <a:ext cx="4953000" cy="46727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8243"/>
          </a:xfrm>
        </p:spPr>
        <p:txBody>
          <a:bodyPr>
            <a:normAutofit fontScale="90000"/>
          </a:bodyPr>
          <a:lstStyle/>
          <a:p>
            <a:pPr algn="ctr"/>
            <a:r>
              <a:rPr lang="en-US" dirty="0" smtClean="0">
                <a:latin typeface="Algerian" pitchFamily="82" charset="0"/>
              </a:rPr>
              <a:t>Glimpses </a:t>
            </a:r>
            <a:r>
              <a:rPr lang="en-US" dirty="0">
                <a:latin typeface="Algerian" pitchFamily="82" charset="0"/>
              </a:rPr>
              <a:t>of </a:t>
            </a:r>
            <a:r>
              <a:rPr lang="en-US" dirty="0" smtClean="0">
                <a:latin typeface="Algerian" pitchFamily="82" charset="0"/>
              </a:rPr>
              <a:t>Labour Room </a:t>
            </a:r>
            <a:r>
              <a:rPr lang="en-US" b="1" dirty="0" smtClean="0">
                <a:solidFill>
                  <a:srgbClr val="365F91"/>
                </a:solidFill>
                <a:latin typeface="Cambria" pitchFamily="18" charset="0"/>
                <a:ea typeface="Times New Roman" pitchFamily="18" charset="0"/>
                <a:cs typeface="Times New Roman" pitchFamily="18" charset="0"/>
              </a:rPr>
              <a:t/>
            </a:r>
            <a:br>
              <a:rPr lang="en-US" b="1" dirty="0" smtClean="0">
                <a:solidFill>
                  <a:srgbClr val="365F91"/>
                </a:solidFill>
                <a:latin typeface="Cambria" pitchFamily="18" charset="0"/>
                <a:ea typeface="Times New Roman" pitchFamily="18" charset="0"/>
                <a:cs typeface="Times New Roman" pitchFamily="18" charset="0"/>
              </a:rPr>
            </a:br>
            <a:r>
              <a:rPr lang="en-US" b="1" dirty="0" smtClean="0">
                <a:solidFill>
                  <a:srgbClr val="365F91"/>
                </a:solidFill>
                <a:latin typeface="Cambria" pitchFamily="18" charset="0"/>
                <a:ea typeface="Times New Roman" pitchFamily="18" charset="0"/>
                <a:cs typeface="Times New Roman" pitchFamily="18" charset="0"/>
              </a:rPr>
              <a:t> Before                                             After  </a:t>
            </a:r>
            <a:endParaRPr lang="en-US" b="1" dirty="0">
              <a:solidFill>
                <a:srgbClr val="365F91"/>
              </a:solidFill>
              <a:latin typeface="Cambria" pitchFamily="18" charset="0"/>
              <a:ea typeface="Times New Roman" pitchFamily="18" charset="0"/>
              <a:cs typeface="Times New Roman" pitchFamily="18" charset="0"/>
            </a:endParaRPr>
          </a:p>
        </p:txBody>
      </p:sp>
      <p:sp>
        <p:nvSpPr>
          <p:cNvPr id="4" name="Rectangle 3"/>
          <p:cNvSpPr/>
          <p:nvPr/>
        </p:nvSpPr>
        <p:spPr>
          <a:xfrm>
            <a:off x="7363327" y="1604211"/>
            <a:ext cx="4363452" cy="4523873"/>
          </a:xfrm>
          <a:prstGeom prst="rect">
            <a:avLst/>
          </a:prstGeo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implementation of </a:t>
            </a:r>
            <a:r>
              <a:rPr lang="en-US" dirty="0" err="1"/>
              <a:t>Laqshya</a:t>
            </a:r>
            <a:r>
              <a:rPr lang="en-US" dirty="0"/>
              <a:t> (Labour room)</a:t>
            </a:r>
          </a:p>
        </p:txBody>
      </p:sp>
      <p:sp>
        <p:nvSpPr>
          <p:cNvPr id="6" name="Rectangle 5"/>
          <p:cNvSpPr/>
          <p:nvPr/>
        </p:nvSpPr>
        <p:spPr>
          <a:xfrm>
            <a:off x="1027534" y="1596190"/>
            <a:ext cx="4363452" cy="4523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implementation of </a:t>
            </a:r>
            <a:r>
              <a:rPr lang="en-US" dirty="0" err="1"/>
              <a:t>Laqshya</a:t>
            </a:r>
            <a:r>
              <a:rPr lang="en-US" dirty="0"/>
              <a:t> (Labour room)</a:t>
            </a:r>
          </a:p>
        </p:txBody>
      </p:sp>
      <p:pic>
        <p:nvPicPr>
          <p:cNvPr id="5" name="Picture 4" descr="IMG_20190703_104726.jpg"/>
          <p:cNvPicPr>
            <a:picLocks noChangeAspect="1"/>
          </p:cNvPicPr>
          <p:nvPr/>
        </p:nvPicPr>
        <p:blipFill>
          <a:blip r:embed="rId2" cstate="print"/>
          <a:stretch>
            <a:fillRect/>
          </a:stretch>
        </p:blipFill>
        <p:spPr>
          <a:xfrm>
            <a:off x="1005385" y="1624083"/>
            <a:ext cx="2147248" cy="2224585"/>
          </a:xfrm>
          <a:prstGeom prst="rect">
            <a:avLst/>
          </a:prstGeom>
        </p:spPr>
      </p:pic>
      <p:pic>
        <p:nvPicPr>
          <p:cNvPr id="7" name="Picture 6" descr="IMG-20190703-WA0001.jpg"/>
          <p:cNvPicPr>
            <a:picLocks noChangeAspect="1"/>
          </p:cNvPicPr>
          <p:nvPr/>
        </p:nvPicPr>
        <p:blipFill>
          <a:blip r:embed="rId3" cstate="print"/>
          <a:stretch>
            <a:fillRect/>
          </a:stretch>
        </p:blipFill>
        <p:spPr>
          <a:xfrm>
            <a:off x="1031312" y="1607420"/>
            <a:ext cx="2094660" cy="2265528"/>
          </a:xfrm>
          <a:prstGeom prst="rect">
            <a:avLst/>
          </a:prstGeom>
        </p:spPr>
      </p:pic>
      <p:pic>
        <p:nvPicPr>
          <p:cNvPr id="8" name="Picture 7" descr="IMG-20190703-WA0002.jpg"/>
          <p:cNvPicPr>
            <a:picLocks noChangeAspect="1"/>
          </p:cNvPicPr>
          <p:nvPr/>
        </p:nvPicPr>
        <p:blipFill>
          <a:blip r:embed="rId4" cstate="print"/>
          <a:stretch>
            <a:fillRect/>
          </a:stretch>
        </p:blipFill>
        <p:spPr>
          <a:xfrm>
            <a:off x="3213096" y="1669627"/>
            <a:ext cx="1992573" cy="2210939"/>
          </a:xfrm>
          <a:prstGeom prst="rect">
            <a:avLst/>
          </a:prstGeom>
        </p:spPr>
      </p:pic>
      <p:pic>
        <p:nvPicPr>
          <p:cNvPr id="9" name="Picture 8" descr="IMG-20190703-WA0000.jpg"/>
          <p:cNvPicPr>
            <a:picLocks noChangeAspect="1"/>
          </p:cNvPicPr>
          <p:nvPr/>
        </p:nvPicPr>
        <p:blipFill>
          <a:blip r:embed="rId5" cstate="print"/>
          <a:stretch>
            <a:fillRect/>
          </a:stretch>
        </p:blipFill>
        <p:spPr>
          <a:xfrm>
            <a:off x="1009986" y="3912305"/>
            <a:ext cx="4371833" cy="2197290"/>
          </a:xfrm>
          <a:prstGeom prst="rect">
            <a:avLst/>
          </a:prstGeom>
        </p:spPr>
      </p:pic>
      <p:pic>
        <p:nvPicPr>
          <p:cNvPr id="10" name="Picture 9" descr="IMG-20190703-WA0003.jpg"/>
          <p:cNvPicPr>
            <a:picLocks noChangeAspect="1"/>
          </p:cNvPicPr>
          <p:nvPr/>
        </p:nvPicPr>
        <p:blipFill>
          <a:blip r:embed="rId6" cstate="print"/>
          <a:stretch>
            <a:fillRect/>
          </a:stretch>
        </p:blipFill>
        <p:spPr>
          <a:xfrm>
            <a:off x="3207225" y="1624084"/>
            <a:ext cx="2210936" cy="2210937"/>
          </a:xfrm>
          <a:prstGeom prst="rect">
            <a:avLst/>
          </a:prstGeom>
        </p:spPr>
      </p:pic>
      <p:pic>
        <p:nvPicPr>
          <p:cNvPr id="11" name="Picture 10" descr="IMG-20190703-WA0004.jpg"/>
          <p:cNvPicPr>
            <a:picLocks noChangeAspect="1"/>
          </p:cNvPicPr>
          <p:nvPr/>
        </p:nvPicPr>
        <p:blipFill>
          <a:blip r:embed="rId7"/>
          <a:stretch>
            <a:fillRect/>
          </a:stretch>
        </p:blipFill>
        <p:spPr>
          <a:xfrm>
            <a:off x="1046330" y="3916907"/>
            <a:ext cx="4330890" cy="2129050"/>
          </a:xfrm>
          <a:prstGeom prst="rect">
            <a:avLst/>
          </a:prstGeom>
        </p:spPr>
      </p:pic>
      <p:pic>
        <p:nvPicPr>
          <p:cNvPr id="3074" name="Picture 2"/>
          <p:cNvPicPr>
            <a:picLocks noChangeAspect="1" noChangeArrowheads="1"/>
          </p:cNvPicPr>
          <p:nvPr/>
        </p:nvPicPr>
        <p:blipFill>
          <a:blip r:embed="rId8" cstate="print"/>
          <a:srcRect/>
          <a:stretch>
            <a:fillRect/>
          </a:stretch>
        </p:blipFill>
        <p:spPr bwMode="auto">
          <a:xfrm>
            <a:off x="7421880" y="1661160"/>
            <a:ext cx="2141220" cy="1534478"/>
          </a:xfrm>
          <a:prstGeom prst="rect">
            <a:avLst/>
          </a:prstGeom>
          <a:noFill/>
          <a:ln w="9525">
            <a:noFill/>
            <a:miter lim="800000"/>
            <a:headEnd/>
            <a:tailEnd/>
          </a:ln>
          <a:effectLst/>
        </p:spPr>
      </p:pic>
      <p:pic>
        <p:nvPicPr>
          <p:cNvPr id="3075" name="Picture 3"/>
          <p:cNvPicPr>
            <a:picLocks noChangeAspect="1" noChangeArrowheads="1"/>
          </p:cNvPicPr>
          <p:nvPr/>
        </p:nvPicPr>
        <p:blipFill>
          <a:blip r:embed="rId9" cstate="print"/>
          <a:srcRect/>
          <a:stretch>
            <a:fillRect/>
          </a:stretch>
        </p:blipFill>
        <p:spPr bwMode="auto">
          <a:xfrm rot="10800000" flipV="1">
            <a:off x="7473406" y="4546600"/>
            <a:ext cx="2133600" cy="1527628"/>
          </a:xfrm>
          <a:prstGeom prst="rect">
            <a:avLst/>
          </a:prstGeom>
          <a:noFill/>
          <a:ln w="9525">
            <a:noFill/>
            <a:miter lim="800000"/>
            <a:headEnd/>
            <a:tailEnd/>
          </a:ln>
          <a:effectLst/>
        </p:spPr>
      </p:pic>
      <p:pic>
        <p:nvPicPr>
          <p:cNvPr id="3077" name="Picture 5"/>
          <p:cNvPicPr>
            <a:picLocks noChangeAspect="1" noChangeArrowheads="1"/>
          </p:cNvPicPr>
          <p:nvPr/>
        </p:nvPicPr>
        <p:blipFill>
          <a:blip r:embed="rId10" cstate="print"/>
          <a:srcRect/>
          <a:stretch>
            <a:fillRect/>
          </a:stretch>
        </p:blipFill>
        <p:spPr bwMode="auto">
          <a:xfrm rot="10800000" flipV="1">
            <a:off x="9677399" y="1657350"/>
            <a:ext cx="2010101" cy="43815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11" cstate="print"/>
          <a:srcRect/>
          <a:stretch>
            <a:fillRect/>
          </a:stretch>
        </p:blipFill>
        <p:spPr bwMode="auto">
          <a:xfrm flipH="1">
            <a:off x="7429500" y="3263900"/>
            <a:ext cx="2114550" cy="115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Glimpses of  Labour room</a:t>
            </a:r>
          </a:p>
        </p:txBody>
      </p:sp>
      <p:pic>
        <p:nvPicPr>
          <p:cNvPr id="5122" name="Picture 2"/>
          <p:cNvPicPr>
            <a:picLocks noChangeAspect="1" noChangeArrowheads="1"/>
          </p:cNvPicPr>
          <p:nvPr/>
        </p:nvPicPr>
        <p:blipFill>
          <a:blip r:embed="rId2" cstate="print"/>
          <a:srcRect/>
          <a:stretch>
            <a:fillRect/>
          </a:stretch>
        </p:blipFill>
        <p:spPr bwMode="auto">
          <a:xfrm>
            <a:off x="6515100" y="1524000"/>
            <a:ext cx="4610100" cy="50673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571500" y="1574012"/>
            <a:ext cx="5029200" cy="4998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Instruction In LR</a:t>
            </a:r>
          </a:p>
        </p:txBody>
      </p:sp>
      <p:pic>
        <p:nvPicPr>
          <p:cNvPr id="14338" name="Picture 2" descr="H:\LAQSHYA PHOTO OCT 2020\IMG_20190823_125636.jpg"/>
          <p:cNvPicPr>
            <a:picLocks noGrp="1" noChangeAspect="1" noChangeArrowheads="1"/>
          </p:cNvPicPr>
          <p:nvPr>
            <p:ph idx="1"/>
          </p:nvPr>
        </p:nvPicPr>
        <p:blipFill>
          <a:blip r:embed="rId2" cstate="print"/>
          <a:srcRect/>
          <a:stretch>
            <a:fillRect/>
          </a:stretch>
        </p:blipFill>
        <p:spPr bwMode="auto">
          <a:xfrm>
            <a:off x="1262894" y="1747611"/>
            <a:ext cx="3111711" cy="2454275"/>
          </a:xfrm>
          <a:prstGeom prst="rect">
            <a:avLst/>
          </a:prstGeom>
          <a:noFill/>
        </p:spPr>
      </p:pic>
      <p:pic>
        <p:nvPicPr>
          <p:cNvPr id="14339" name="Picture 3" descr="H:\LAQSHYA PHOTO OCT 2020\IMG20201028143252.jpg"/>
          <p:cNvPicPr>
            <a:picLocks noChangeAspect="1" noChangeArrowheads="1"/>
          </p:cNvPicPr>
          <p:nvPr/>
        </p:nvPicPr>
        <p:blipFill>
          <a:blip r:embed="rId3" cstate="print"/>
          <a:srcRect/>
          <a:stretch>
            <a:fillRect/>
          </a:stretch>
        </p:blipFill>
        <p:spPr bwMode="auto">
          <a:xfrm>
            <a:off x="8069943" y="1712686"/>
            <a:ext cx="2131331" cy="2310674"/>
          </a:xfrm>
          <a:prstGeom prst="rect">
            <a:avLst/>
          </a:prstGeom>
          <a:noFill/>
        </p:spPr>
      </p:pic>
      <p:pic>
        <p:nvPicPr>
          <p:cNvPr id="14340" name="Picture 4" descr="H:\LAQSHYA PHOTO OCT 2020\IMG20201028152448.jpg"/>
          <p:cNvPicPr>
            <a:picLocks noChangeAspect="1" noChangeArrowheads="1"/>
          </p:cNvPicPr>
          <p:nvPr/>
        </p:nvPicPr>
        <p:blipFill>
          <a:blip r:embed="rId4" cstate="print"/>
          <a:srcRect/>
          <a:stretch>
            <a:fillRect/>
          </a:stretch>
        </p:blipFill>
        <p:spPr bwMode="auto">
          <a:xfrm flipH="1">
            <a:off x="4702629" y="1756229"/>
            <a:ext cx="2757712" cy="4731657"/>
          </a:xfrm>
          <a:prstGeom prst="rect">
            <a:avLst/>
          </a:prstGeom>
          <a:noFill/>
        </p:spPr>
      </p:pic>
      <p:pic>
        <p:nvPicPr>
          <p:cNvPr id="14341" name="Picture 5" descr="H:\LAQSHYA PHOTO OCT 2020\IMG20201028152630.jpg"/>
          <p:cNvPicPr>
            <a:picLocks noChangeAspect="1" noChangeArrowheads="1"/>
          </p:cNvPicPr>
          <p:nvPr/>
        </p:nvPicPr>
        <p:blipFill>
          <a:blip r:embed="rId5" cstate="print"/>
          <a:srcRect/>
          <a:stretch>
            <a:fillRect/>
          </a:stretch>
        </p:blipFill>
        <p:spPr bwMode="auto">
          <a:xfrm>
            <a:off x="1277257" y="4403634"/>
            <a:ext cx="2989943" cy="2265680"/>
          </a:xfrm>
          <a:prstGeom prst="rect">
            <a:avLst/>
          </a:prstGeom>
          <a:noFill/>
        </p:spPr>
      </p:pic>
      <p:pic>
        <p:nvPicPr>
          <p:cNvPr id="14342" name="Picture 6" descr="H:\LAQSHYA PHOTO OCT 2020\IMG20201028152836.jpg"/>
          <p:cNvPicPr>
            <a:picLocks noChangeAspect="1" noChangeArrowheads="1"/>
          </p:cNvPicPr>
          <p:nvPr/>
        </p:nvPicPr>
        <p:blipFill>
          <a:blip r:embed="rId6" cstate="print"/>
          <a:srcRect/>
          <a:stretch>
            <a:fillRect/>
          </a:stretch>
        </p:blipFill>
        <p:spPr bwMode="auto">
          <a:xfrm flipH="1">
            <a:off x="8113486" y="4339772"/>
            <a:ext cx="2148114" cy="227874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Emergency </a:t>
            </a:r>
            <a:r>
              <a:rPr lang="en-US" sz="4000" dirty="0" err="1" smtClean="0">
                <a:latin typeface="Algerian" pitchFamily="82" charset="0"/>
              </a:rPr>
              <a:t>Trolly</a:t>
            </a:r>
            <a:r>
              <a:rPr lang="en-US" sz="4000" dirty="0" smtClean="0">
                <a:latin typeface="Algerian" pitchFamily="82" charset="0"/>
              </a:rPr>
              <a:t> &amp; Medicine Tray</a:t>
            </a:r>
          </a:p>
        </p:txBody>
      </p:sp>
      <p:pic>
        <p:nvPicPr>
          <p:cNvPr id="11266" name="Picture 2" descr="H:\LAQSHYA PHOTO OCT 2020\IMG-20201028-WA0010.jpg"/>
          <p:cNvPicPr>
            <a:picLocks noGrp="1" noChangeAspect="1" noChangeArrowheads="1"/>
          </p:cNvPicPr>
          <p:nvPr>
            <p:ph idx="1"/>
          </p:nvPr>
        </p:nvPicPr>
        <p:blipFill>
          <a:blip r:embed="rId2"/>
          <a:srcRect/>
          <a:stretch>
            <a:fillRect/>
          </a:stretch>
        </p:blipFill>
        <p:spPr bwMode="auto">
          <a:xfrm>
            <a:off x="1105050" y="2114551"/>
            <a:ext cx="5067149" cy="3714750"/>
          </a:xfrm>
          <a:prstGeom prst="rect">
            <a:avLst/>
          </a:prstGeom>
          <a:noFill/>
        </p:spPr>
      </p:pic>
      <p:pic>
        <p:nvPicPr>
          <p:cNvPr id="11268" name="Picture 4"/>
          <p:cNvPicPr>
            <a:picLocks noChangeAspect="1" noChangeArrowheads="1"/>
          </p:cNvPicPr>
          <p:nvPr/>
        </p:nvPicPr>
        <p:blipFill>
          <a:blip r:embed="rId3" cstate="print"/>
          <a:srcRect/>
          <a:stretch>
            <a:fillRect/>
          </a:stretch>
        </p:blipFill>
        <p:spPr bwMode="auto">
          <a:xfrm>
            <a:off x="7115175" y="2082165"/>
            <a:ext cx="3943349" cy="3775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SEPTIC DELIVERY ROOM </a:t>
            </a:r>
          </a:p>
        </p:txBody>
      </p:sp>
      <p:pic>
        <p:nvPicPr>
          <p:cNvPr id="26625" name="Picture 1" descr="C:\Users\amon\Desktop\septic room.jpg"/>
          <p:cNvPicPr>
            <a:picLocks noGrp="1" noChangeAspect="1" noChangeArrowheads="1"/>
          </p:cNvPicPr>
          <p:nvPr>
            <p:ph idx="1"/>
          </p:nvPr>
        </p:nvPicPr>
        <p:blipFill>
          <a:blip r:embed="rId2"/>
          <a:srcRect/>
          <a:stretch>
            <a:fillRect/>
          </a:stretch>
        </p:blipFill>
        <p:spPr bwMode="auto">
          <a:xfrm>
            <a:off x="1060647" y="1749424"/>
            <a:ext cx="3625653" cy="4486275"/>
          </a:xfrm>
          <a:prstGeom prst="rect">
            <a:avLst/>
          </a:prstGeom>
          <a:noFill/>
        </p:spPr>
      </p:pic>
      <p:pic>
        <p:nvPicPr>
          <p:cNvPr id="26626" name="Picture 2" descr="C:\Users\amon\Desktop\septic room2.jpg"/>
          <p:cNvPicPr>
            <a:picLocks noChangeAspect="1" noChangeArrowheads="1"/>
          </p:cNvPicPr>
          <p:nvPr/>
        </p:nvPicPr>
        <p:blipFill>
          <a:blip r:embed="rId3"/>
          <a:srcRect/>
          <a:stretch>
            <a:fillRect/>
          </a:stretch>
        </p:blipFill>
        <p:spPr bwMode="auto">
          <a:xfrm>
            <a:off x="5410200" y="1782127"/>
            <a:ext cx="5701030" cy="427577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2680"/>
          </a:xfrm>
        </p:spPr>
        <p:txBody>
          <a:bodyPr>
            <a:normAutofit/>
          </a:bodyPr>
          <a:lstStyle/>
          <a:p>
            <a:pPr algn="ctr"/>
            <a:r>
              <a:rPr lang="en-US" sz="4000" dirty="0" smtClean="0">
                <a:latin typeface="Algerian" pitchFamily="82" charset="0"/>
              </a:rPr>
              <a:t>ECLAMPSIA BED &amp; ANC WARD</a:t>
            </a:r>
            <a:endParaRPr lang="en-US" sz="4000" dirty="0">
              <a:latin typeface="Algerian" pitchFamily="82" charset="0"/>
            </a:endParaRPr>
          </a:p>
        </p:txBody>
      </p:sp>
      <p:pic>
        <p:nvPicPr>
          <p:cNvPr id="35841" name="Picture 1" descr="C:\Users\amon\Pictures\fcf0764c-1915-4805-8520-01b1b357b812.jpg"/>
          <p:cNvPicPr>
            <a:picLocks noChangeAspect="1" noChangeArrowheads="1"/>
          </p:cNvPicPr>
          <p:nvPr/>
        </p:nvPicPr>
        <p:blipFill>
          <a:blip r:embed="rId2"/>
          <a:srcRect/>
          <a:stretch>
            <a:fillRect/>
          </a:stretch>
        </p:blipFill>
        <p:spPr bwMode="auto">
          <a:xfrm>
            <a:off x="673394" y="1424764"/>
            <a:ext cx="4440865" cy="4603896"/>
          </a:xfrm>
          <a:prstGeom prst="rect">
            <a:avLst/>
          </a:prstGeom>
          <a:noFill/>
        </p:spPr>
      </p:pic>
      <p:pic>
        <p:nvPicPr>
          <p:cNvPr id="35842" name="Picture 2" descr="C:\Users\amon\Pictures\a9bf8077-2468-4f46-abd8-0a5f1b571e77.jpg"/>
          <p:cNvPicPr>
            <a:picLocks noChangeAspect="1" noChangeArrowheads="1"/>
          </p:cNvPicPr>
          <p:nvPr/>
        </p:nvPicPr>
        <p:blipFill>
          <a:blip r:embed="rId3"/>
          <a:srcRect/>
          <a:stretch>
            <a:fillRect/>
          </a:stretch>
        </p:blipFill>
        <p:spPr bwMode="auto">
          <a:xfrm>
            <a:off x="5149703" y="1414130"/>
            <a:ext cx="5812464" cy="461984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2558"/>
          </a:xfrm>
        </p:spPr>
        <p:txBody>
          <a:bodyPr>
            <a:normAutofit/>
          </a:bodyPr>
          <a:lstStyle/>
          <a:p>
            <a:pPr algn="ctr"/>
            <a:r>
              <a:rPr lang="en-US" sz="4000" dirty="0" smtClean="0">
                <a:latin typeface="Algerian" pitchFamily="82" charset="0"/>
              </a:rPr>
              <a:t>New Born Care Area</a:t>
            </a:r>
            <a:endParaRPr lang="en-US" sz="4000" dirty="0">
              <a:latin typeface="Algerian" pitchFamily="82" charset="0"/>
            </a:endParaRPr>
          </a:p>
        </p:txBody>
      </p:sp>
      <p:pic>
        <p:nvPicPr>
          <p:cNvPr id="8194" name="Picture 2" descr="H:\LAQSHYA PHOTO OCT 2020\IMG20201104145229.jpg"/>
          <p:cNvPicPr>
            <a:picLocks noGrp="1" noChangeAspect="1" noChangeArrowheads="1"/>
          </p:cNvPicPr>
          <p:nvPr>
            <p:ph idx="1"/>
          </p:nvPr>
        </p:nvPicPr>
        <p:blipFill>
          <a:blip r:embed="rId2" cstate="print"/>
          <a:srcRect/>
          <a:stretch>
            <a:fillRect/>
          </a:stretch>
        </p:blipFill>
        <p:spPr bwMode="auto">
          <a:xfrm>
            <a:off x="1181252" y="1790700"/>
            <a:ext cx="4649842" cy="4470400"/>
          </a:xfrm>
          <a:prstGeom prst="rect">
            <a:avLst/>
          </a:prstGeom>
          <a:noFill/>
        </p:spPr>
      </p:pic>
      <p:pic>
        <p:nvPicPr>
          <p:cNvPr id="8195" name="Picture 3" descr="H:\LAQSHYA PHOTO OCT 2020\IMG20201104145243.jpg"/>
          <p:cNvPicPr>
            <a:picLocks noChangeAspect="1" noChangeArrowheads="1"/>
          </p:cNvPicPr>
          <p:nvPr/>
        </p:nvPicPr>
        <p:blipFill>
          <a:blip r:embed="rId3" cstate="print"/>
          <a:srcRect/>
          <a:stretch>
            <a:fillRect/>
          </a:stretch>
        </p:blipFill>
        <p:spPr bwMode="auto">
          <a:xfrm>
            <a:off x="6629399" y="1790701"/>
            <a:ext cx="4601431" cy="450669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lgerian" pitchFamily="82" charset="0"/>
              </a:rPr>
              <a:t>Introduction OF the Hospital</a:t>
            </a:r>
            <a:endParaRPr lang="en-US" sz="4000" dirty="0"/>
          </a:p>
        </p:txBody>
      </p:sp>
      <p:sp>
        <p:nvSpPr>
          <p:cNvPr id="3" name="Content Placeholder 2"/>
          <p:cNvSpPr>
            <a:spLocks noGrp="1"/>
          </p:cNvSpPr>
          <p:nvPr>
            <p:ph idx="1"/>
          </p:nvPr>
        </p:nvSpPr>
        <p:spPr>
          <a:xfrm>
            <a:off x="159488" y="1634796"/>
            <a:ext cx="7769861" cy="4960186"/>
          </a:xfrm>
        </p:spPr>
        <p:txBody>
          <a:bodyPr>
            <a:noAutofit/>
          </a:bodyPr>
          <a:lstStyle/>
          <a:p>
            <a:pPr algn="just">
              <a:buNone/>
            </a:pPr>
            <a:r>
              <a:rPr lang="en-IN" sz="1800" b="1" dirty="0" smtClean="0"/>
              <a:t> </a:t>
            </a:r>
            <a:r>
              <a:rPr lang="en-IN" sz="1800" dirty="0" smtClean="0">
                <a:latin typeface="Times New Roman" pitchFamily="18" charset="0"/>
                <a:cs typeface="Times New Roman" pitchFamily="18" charset="0"/>
              </a:rPr>
              <a:t>Civil hospital </a:t>
            </a:r>
            <a:r>
              <a:rPr lang="en-IN" sz="1800" dirty="0" err="1" smtClean="0">
                <a:latin typeface="Times New Roman" pitchFamily="18" charset="0"/>
                <a:cs typeface="Times New Roman" pitchFamily="18" charset="0"/>
              </a:rPr>
              <a:t>ranjhi</a:t>
            </a:r>
            <a:r>
              <a:rPr lang="en-IN" sz="1800" dirty="0" smtClean="0">
                <a:latin typeface="Times New Roman" pitchFamily="18" charset="0"/>
                <a:cs typeface="Times New Roman" pitchFamily="18" charset="0"/>
              </a:rPr>
              <a:t>  is situated in  Jabalpur district of Madhya Pradesh.  It has bed strength of 20 general patient beds &amp; 10 maternal beds and is functional 24 X 7. It caters to a population of about 121237 with employee strength of around of 80 staff.  The centre provides preventive, </a:t>
            </a:r>
            <a:r>
              <a:rPr lang="en-IN" sz="1800" dirty="0" err="1" smtClean="0">
                <a:latin typeface="Times New Roman" pitchFamily="18" charset="0"/>
                <a:cs typeface="Times New Roman" pitchFamily="18" charset="0"/>
              </a:rPr>
              <a:t>promotive</a:t>
            </a:r>
            <a:r>
              <a:rPr lang="en-IN" sz="1800" dirty="0" smtClean="0">
                <a:latin typeface="Times New Roman" pitchFamily="18" charset="0"/>
                <a:cs typeface="Times New Roman" pitchFamily="18" charset="0"/>
              </a:rPr>
              <a:t> and curative healthcare services to the community. On an average the civil  hospital caters to around 5500  outpatients and 125 inpatients &amp; 30 deliveries per month. </a:t>
            </a:r>
          </a:p>
          <a:p>
            <a:pPr algn="just">
              <a:buNone/>
            </a:pPr>
            <a:r>
              <a:rPr lang="en-IN" sz="1800" dirty="0" smtClean="0">
                <a:latin typeface="Times New Roman" pitchFamily="18" charset="0"/>
                <a:cs typeface="Times New Roman" pitchFamily="18" charset="0"/>
              </a:rPr>
              <a:t>   Key services offered by the facility are outpatient, inpatient services including maternity care (normal deliveries &amp; </a:t>
            </a:r>
            <a:r>
              <a:rPr lang="en-IN" sz="1800" dirty="0" err="1" smtClean="0">
                <a:latin typeface="Times New Roman" pitchFamily="18" charset="0"/>
                <a:cs typeface="Times New Roman" pitchFamily="18" charset="0"/>
              </a:rPr>
              <a:t>lscs</a:t>
            </a:r>
            <a:r>
              <a:rPr lang="en-IN" sz="1800" dirty="0" smtClean="0">
                <a:latin typeface="Times New Roman" pitchFamily="18" charset="0"/>
                <a:cs typeface="Times New Roman" pitchFamily="18" charset="0"/>
              </a:rPr>
              <a:t> ),central laboratory services (tests for </a:t>
            </a:r>
            <a:r>
              <a:rPr lang="en-IN" sz="1800" dirty="0" err="1" smtClean="0">
                <a:latin typeface="Times New Roman" pitchFamily="18" charset="0"/>
                <a:cs typeface="Times New Roman" pitchFamily="18" charset="0"/>
              </a:rPr>
              <a:t>hb</a:t>
            </a:r>
            <a:r>
              <a:rPr lang="en-IN" sz="1800" dirty="0" smtClean="0">
                <a:latin typeface="Times New Roman" pitchFamily="18" charset="0"/>
                <a:cs typeface="Times New Roman" pitchFamily="18" charset="0"/>
              </a:rPr>
              <a:t>, </a:t>
            </a:r>
            <a:r>
              <a:rPr lang="en-IN" sz="1800" dirty="0" err="1" smtClean="0">
                <a:latin typeface="Times New Roman" pitchFamily="18" charset="0"/>
                <a:cs typeface="Times New Roman" pitchFamily="18" charset="0"/>
              </a:rPr>
              <a:t>hiv</a:t>
            </a:r>
            <a:r>
              <a:rPr lang="en-IN" sz="1800" dirty="0" smtClean="0">
                <a:latin typeface="Times New Roman" pitchFamily="18" charset="0"/>
                <a:cs typeface="Times New Roman" pitchFamily="18" charset="0"/>
              </a:rPr>
              <a:t>, urine routine/urine culture, malaria, sputum, </a:t>
            </a:r>
            <a:r>
              <a:rPr lang="en-IN" sz="1800" dirty="0" err="1" smtClean="0">
                <a:latin typeface="Times New Roman" pitchFamily="18" charset="0"/>
                <a:cs typeface="Times New Roman" pitchFamily="18" charset="0"/>
              </a:rPr>
              <a:t>widal</a:t>
            </a:r>
            <a:r>
              <a:rPr lang="en-IN" sz="1800" dirty="0" smtClean="0">
                <a:latin typeface="Times New Roman" pitchFamily="18" charset="0"/>
                <a:cs typeface="Times New Roman" pitchFamily="18" charset="0"/>
              </a:rPr>
              <a:t>, t3,t4 </a:t>
            </a:r>
            <a:r>
              <a:rPr lang="en-IN" sz="1800" dirty="0" err="1" smtClean="0">
                <a:latin typeface="Times New Roman" pitchFamily="18" charset="0"/>
                <a:cs typeface="Times New Roman" pitchFamily="18" charset="0"/>
              </a:rPr>
              <a:t>tsh</a:t>
            </a:r>
            <a:r>
              <a:rPr lang="en-IN" sz="1800" dirty="0" smtClean="0">
                <a:latin typeface="Times New Roman" pitchFamily="18" charset="0"/>
                <a:cs typeface="Times New Roman" pitchFamily="18" charset="0"/>
              </a:rPr>
              <a:t>  </a:t>
            </a:r>
            <a:r>
              <a:rPr lang="en-IN" sz="1800" dirty="0" err="1" smtClean="0">
                <a:latin typeface="Times New Roman" pitchFamily="18" charset="0"/>
                <a:cs typeface="Times New Roman" pitchFamily="18" charset="0"/>
              </a:rPr>
              <a:t>covid</a:t>
            </a:r>
            <a:r>
              <a:rPr lang="en-IN" sz="1800" dirty="0" smtClean="0">
                <a:latin typeface="Times New Roman" pitchFamily="18" charset="0"/>
                <a:cs typeface="Times New Roman" pitchFamily="18" charset="0"/>
              </a:rPr>
              <a:t> </a:t>
            </a:r>
            <a:r>
              <a:rPr lang="en-IN" sz="1800" dirty="0" err="1" smtClean="0">
                <a:latin typeface="Times New Roman" pitchFamily="18" charset="0"/>
                <a:cs typeface="Times New Roman" pitchFamily="18" charset="0"/>
              </a:rPr>
              <a:t>ictc</a:t>
            </a:r>
            <a:r>
              <a:rPr lang="en-IN" sz="1800" dirty="0" smtClean="0">
                <a:latin typeface="Times New Roman" pitchFamily="18" charset="0"/>
                <a:cs typeface="Times New Roman" pitchFamily="18" charset="0"/>
              </a:rPr>
              <a:t> etc.), Family planning services including </a:t>
            </a:r>
            <a:r>
              <a:rPr lang="en-IN" sz="1800" dirty="0" err="1" smtClean="0">
                <a:latin typeface="Times New Roman" pitchFamily="18" charset="0"/>
                <a:cs typeface="Times New Roman" pitchFamily="18" charset="0"/>
              </a:rPr>
              <a:t>tubectomy</a:t>
            </a:r>
            <a:r>
              <a:rPr lang="en-IN" sz="1800" dirty="0" smtClean="0">
                <a:latin typeface="Times New Roman" pitchFamily="18" charset="0"/>
                <a:cs typeface="Times New Roman" pitchFamily="18" charset="0"/>
              </a:rPr>
              <a:t>, immunization, pharmacy, referral transport etc.</a:t>
            </a:r>
          </a:p>
          <a:p>
            <a:pPr algn="just">
              <a:buNone/>
            </a:pPr>
            <a:r>
              <a:rPr lang="en-IN" sz="1800" dirty="0" smtClean="0">
                <a:latin typeface="Times New Roman" pitchFamily="18" charset="0"/>
                <a:cs typeface="Times New Roman" pitchFamily="18" charset="0"/>
              </a:rPr>
              <a:t>Name of facility in-charge : Dr. Sanjay </a:t>
            </a:r>
            <a:r>
              <a:rPr lang="en-IN" sz="1800" dirty="0" err="1" smtClean="0">
                <a:latin typeface="Times New Roman" pitchFamily="18" charset="0"/>
                <a:cs typeface="Times New Roman" pitchFamily="18" charset="0"/>
              </a:rPr>
              <a:t>Chhattani</a:t>
            </a:r>
            <a:endParaRPr lang="en-IN" sz="1800" dirty="0" smtClean="0">
              <a:latin typeface="Times New Roman" pitchFamily="18" charset="0"/>
              <a:cs typeface="Times New Roman" pitchFamily="18" charset="0"/>
            </a:endParaRPr>
          </a:p>
        </p:txBody>
      </p:sp>
      <p:sp>
        <p:nvSpPr>
          <p:cNvPr id="6" name="Rectangle 5"/>
          <p:cNvSpPr/>
          <p:nvPr/>
        </p:nvSpPr>
        <p:spPr>
          <a:xfrm>
            <a:off x="8093125" y="1604211"/>
            <a:ext cx="3852021" cy="4523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Paste Photo of the Hospital and MCH Wing</a:t>
            </a:r>
          </a:p>
        </p:txBody>
      </p:sp>
      <p:pic>
        <p:nvPicPr>
          <p:cNvPr id="7" name="Picture 6" descr="IMG_20190703_104311_1.jpg"/>
          <p:cNvPicPr>
            <a:picLocks noChangeAspect="1"/>
          </p:cNvPicPr>
          <p:nvPr/>
        </p:nvPicPr>
        <p:blipFill>
          <a:blip r:embed="rId3" cstate="print"/>
          <a:stretch>
            <a:fillRect/>
          </a:stretch>
        </p:blipFill>
        <p:spPr>
          <a:xfrm>
            <a:off x="8116763" y="3539442"/>
            <a:ext cx="3859337" cy="2596028"/>
          </a:xfrm>
          <a:prstGeom prst="rect">
            <a:avLst/>
          </a:prstGeom>
        </p:spPr>
      </p:pic>
      <p:pic>
        <p:nvPicPr>
          <p:cNvPr id="8" name="Picture 2" descr="C:\Users\hp\Documents\Downloads\IMG-20200804-WA0003.jpg"/>
          <p:cNvPicPr>
            <a:picLocks noChangeAspect="1" noChangeArrowheads="1"/>
          </p:cNvPicPr>
          <p:nvPr/>
        </p:nvPicPr>
        <p:blipFill>
          <a:blip r:embed="rId4" cstate="print"/>
          <a:srcRect/>
          <a:stretch>
            <a:fillRect/>
          </a:stretch>
        </p:blipFill>
        <p:spPr bwMode="auto">
          <a:xfrm>
            <a:off x="8102601" y="1612900"/>
            <a:ext cx="3873500" cy="2235200"/>
          </a:xfrm>
          <a:prstGeom prst="rect">
            <a:avLst/>
          </a:prstGeom>
          <a:noFill/>
        </p:spPr>
      </p:pic>
      <p:pic>
        <p:nvPicPr>
          <p:cNvPr id="9" name="Picture 7" descr="C:\Users\amon\Desktop\LAQSHYA POLICIES\WhatsApp Image 2022-07-30 at 3.34.02 PM.jpeg"/>
          <p:cNvPicPr>
            <a:picLocks noChangeAspect="1" noChangeArrowheads="1"/>
          </p:cNvPicPr>
          <p:nvPr/>
        </p:nvPicPr>
        <p:blipFill>
          <a:blip r:embed="rId5"/>
          <a:srcRect/>
          <a:stretch>
            <a:fillRect/>
          </a:stretch>
        </p:blipFill>
        <p:spPr bwMode="auto">
          <a:xfrm>
            <a:off x="8077201" y="3759199"/>
            <a:ext cx="3848100" cy="240646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8243"/>
          </a:xfrm>
        </p:spPr>
        <p:txBody>
          <a:bodyPr>
            <a:normAutofit fontScale="90000"/>
          </a:bodyPr>
          <a:lstStyle/>
          <a:p>
            <a:pPr algn="ctr"/>
            <a:r>
              <a:rPr lang="en-US" dirty="0" smtClean="0">
                <a:latin typeface="Algerian" pitchFamily="82" charset="0"/>
              </a:rPr>
              <a:t>Glimpses of </a:t>
            </a:r>
            <a:r>
              <a:rPr lang="en-US" dirty="0" err="1" smtClean="0">
                <a:latin typeface="Algerian" pitchFamily="82" charset="0"/>
              </a:rPr>
              <a:t>ot</a:t>
            </a:r>
            <a:r>
              <a:rPr lang="en-US" b="1" dirty="0" smtClean="0">
                <a:solidFill>
                  <a:srgbClr val="365F91"/>
                </a:solidFill>
                <a:latin typeface="Cambria" pitchFamily="18" charset="0"/>
                <a:ea typeface="Times New Roman" pitchFamily="18" charset="0"/>
                <a:cs typeface="Times New Roman" pitchFamily="18" charset="0"/>
              </a:rPr>
              <a:t/>
            </a:r>
            <a:br>
              <a:rPr lang="en-US" b="1" dirty="0" smtClean="0">
                <a:solidFill>
                  <a:srgbClr val="365F91"/>
                </a:solidFill>
                <a:latin typeface="Cambria" pitchFamily="18" charset="0"/>
                <a:ea typeface="Times New Roman" pitchFamily="18" charset="0"/>
                <a:cs typeface="Times New Roman" pitchFamily="18" charset="0"/>
              </a:rPr>
            </a:br>
            <a:r>
              <a:rPr lang="en-US" b="1" dirty="0" smtClean="0">
                <a:solidFill>
                  <a:srgbClr val="365F91"/>
                </a:solidFill>
                <a:latin typeface="Cambria" pitchFamily="18" charset="0"/>
                <a:ea typeface="Times New Roman" pitchFamily="18" charset="0"/>
                <a:cs typeface="Times New Roman" pitchFamily="18" charset="0"/>
              </a:rPr>
              <a:t>( Before </a:t>
            </a:r>
            <a:r>
              <a:rPr lang="en-US" b="1" dirty="0">
                <a:solidFill>
                  <a:srgbClr val="365F91"/>
                </a:solidFill>
                <a:latin typeface="Cambria" pitchFamily="18" charset="0"/>
                <a:ea typeface="Times New Roman" pitchFamily="18" charset="0"/>
                <a:cs typeface="Times New Roman" pitchFamily="18" charset="0"/>
              </a:rPr>
              <a:t>and After </a:t>
            </a:r>
            <a:r>
              <a:rPr lang="en-US" b="1" dirty="0" smtClean="0">
                <a:solidFill>
                  <a:srgbClr val="365F91"/>
                </a:solidFill>
                <a:latin typeface="Cambria" pitchFamily="18" charset="0"/>
                <a:ea typeface="Times New Roman" pitchFamily="18" charset="0"/>
                <a:cs typeface="Times New Roman" pitchFamily="18" charset="0"/>
              </a:rPr>
              <a:t>) </a:t>
            </a:r>
            <a:endParaRPr lang="en-US" b="1" dirty="0">
              <a:solidFill>
                <a:srgbClr val="365F91"/>
              </a:solidFill>
              <a:latin typeface="Cambria" pitchFamily="18" charset="0"/>
              <a:ea typeface="Times New Roman" pitchFamily="18" charset="0"/>
              <a:cs typeface="Times New Roman" pitchFamily="18" charset="0"/>
            </a:endParaRPr>
          </a:p>
        </p:txBody>
      </p:sp>
      <p:sp>
        <p:nvSpPr>
          <p:cNvPr id="4" name="Rectangle 3"/>
          <p:cNvSpPr/>
          <p:nvPr/>
        </p:nvSpPr>
        <p:spPr>
          <a:xfrm>
            <a:off x="6646460" y="1556085"/>
            <a:ext cx="4984067" cy="4599055"/>
          </a:xfrm>
          <a:prstGeom prst="rect">
            <a:avLst/>
          </a:prstGeo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implementation of </a:t>
            </a:r>
            <a:r>
              <a:rPr lang="en-US" dirty="0" err="1"/>
              <a:t>Laqshya</a:t>
            </a:r>
            <a:r>
              <a:rPr lang="en-US" dirty="0"/>
              <a:t> (Labour room)</a:t>
            </a:r>
          </a:p>
        </p:txBody>
      </p:sp>
      <p:sp>
        <p:nvSpPr>
          <p:cNvPr id="6" name="Rectangle 5"/>
          <p:cNvSpPr/>
          <p:nvPr/>
        </p:nvSpPr>
        <p:spPr>
          <a:xfrm>
            <a:off x="1027534" y="1596190"/>
            <a:ext cx="4363452" cy="4523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implementation of </a:t>
            </a:r>
            <a:r>
              <a:rPr lang="en-US" dirty="0" err="1"/>
              <a:t>Laqshya</a:t>
            </a:r>
            <a:r>
              <a:rPr lang="en-US" dirty="0"/>
              <a:t> (Labour room)</a:t>
            </a:r>
          </a:p>
        </p:txBody>
      </p:sp>
      <p:pic>
        <p:nvPicPr>
          <p:cNvPr id="3074" name="Picture 2" descr="C:\Users\acer\Desktop\PPT\attachments\OT-AFTER\IMG20190823143719.jpg"/>
          <p:cNvPicPr>
            <a:picLocks noChangeAspect="1" noChangeArrowheads="1"/>
          </p:cNvPicPr>
          <p:nvPr/>
        </p:nvPicPr>
        <p:blipFill>
          <a:blip r:embed="rId2" cstate="print"/>
          <a:srcRect/>
          <a:stretch>
            <a:fillRect/>
          </a:stretch>
        </p:blipFill>
        <p:spPr bwMode="auto">
          <a:xfrm>
            <a:off x="1051034" y="1589077"/>
            <a:ext cx="4340773" cy="2171432"/>
          </a:xfrm>
          <a:prstGeom prst="rect">
            <a:avLst/>
          </a:prstGeom>
          <a:noFill/>
        </p:spPr>
      </p:pic>
      <p:pic>
        <p:nvPicPr>
          <p:cNvPr id="3075" name="Picture 3" descr="C:\Users\acer\Desktop\PPT\attachments\OT-AFTER\IMG20190823150209.jpg"/>
          <p:cNvPicPr>
            <a:picLocks noChangeAspect="1" noChangeArrowheads="1"/>
          </p:cNvPicPr>
          <p:nvPr/>
        </p:nvPicPr>
        <p:blipFill>
          <a:blip r:embed="rId3" cstate="print"/>
          <a:srcRect/>
          <a:stretch>
            <a:fillRect/>
          </a:stretch>
        </p:blipFill>
        <p:spPr bwMode="auto">
          <a:xfrm>
            <a:off x="1048179" y="3757369"/>
            <a:ext cx="2241560" cy="2393817"/>
          </a:xfrm>
          <a:prstGeom prst="rect">
            <a:avLst/>
          </a:prstGeom>
          <a:noFill/>
        </p:spPr>
      </p:pic>
      <p:pic>
        <p:nvPicPr>
          <p:cNvPr id="3076" name="Picture 4" descr="C:\Users\acer\Desktop\PPT\attachments\OT-AFTER\IMG20190823150237.jpg"/>
          <p:cNvPicPr>
            <a:picLocks noChangeAspect="1" noChangeArrowheads="1"/>
          </p:cNvPicPr>
          <p:nvPr/>
        </p:nvPicPr>
        <p:blipFill>
          <a:blip r:embed="rId4" cstate="print"/>
          <a:srcRect/>
          <a:stretch>
            <a:fillRect/>
          </a:stretch>
        </p:blipFill>
        <p:spPr bwMode="auto">
          <a:xfrm>
            <a:off x="3354840" y="3776079"/>
            <a:ext cx="2015946" cy="2383297"/>
          </a:xfrm>
          <a:prstGeom prst="rect">
            <a:avLst/>
          </a:prstGeom>
          <a:noFill/>
        </p:spPr>
      </p:pic>
      <p:pic>
        <p:nvPicPr>
          <p:cNvPr id="4098" name="Picture 2"/>
          <p:cNvPicPr>
            <a:picLocks noChangeAspect="1" noChangeArrowheads="1"/>
          </p:cNvPicPr>
          <p:nvPr/>
        </p:nvPicPr>
        <p:blipFill>
          <a:blip r:embed="rId5" cstate="print"/>
          <a:srcRect/>
          <a:stretch>
            <a:fillRect/>
          </a:stretch>
        </p:blipFill>
        <p:spPr bwMode="auto">
          <a:xfrm>
            <a:off x="6720113" y="1567542"/>
            <a:ext cx="2235201" cy="2061029"/>
          </a:xfrm>
          <a:prstGeom prst="rect">
            <a:avLst/>
          </a:prstGeom>
          <a:noFill/>
          <a:ln w="9525">
            <a:noFill/>
            <a:miter lim="800000"/>
            <a:headEnd/>
            <a:tailEnd/>
          </a:ln>
          <a:effectLst/>
        </p:spPr>
      </p:pic>
      <p:pic>
        <p:nvPicPr>
          <p:cNvPr id="4099" name="Picture 3" descr="H:\LAQSHYA PHOTO OCT 2020\IMG20201028151049.jpg"/>
          <p:cNvPicPr>
            <a:picLocks noChangeAspect="1" noChangeArrowheads="1"/>
          </p:cNvPicPr>
          <p:nvPr/>
        </p:nvPicPr>
        <p:blipFill>
          <a:blip r:embed="rId6" cstate="print"/>
          <a:srcRect/>
          <a:stretch>
            <a:fillRect/>
          </a:stretch>
        </p:blipFill>
        <p:spPr bwMode="auto">
          <a:xfrm>
            <a:off x="6791324" y="3715658"/>
            <a:ext cx="4631419" cy="2370818"/>
          </a:xfrm>
          <a:prstGeom prst="rect">
            <a:avLst/>
          </a:prstGeom>
          <a:noFill/>
        </p:spPr>
      </p:pic>
      <p:pic>
        <p:nvPicPr>
          <p:cNvPr id="4100" name="Picture 4"/>
          <p:cNvPicPr>
            <a:picLocks noChangeAspect="1" noChangeArrowheads="1"/>
          </p:cNvPicPr>
          <p:nvPr/>
        </p:nvPicPr>
        <p:blipFill>
          <a:blip r:embed="rId7" cstate="print"/>
          <a:srcRect/>
          <a:stretch>
            <a:fillRect/>
          </a:stretch>
        </p:blipFill>
        <p:spPr bwMode="auto">
          <a:xfrm>
            <a:off x="9115438" y="1640114"/>
            <a:ext cx="2353264" cy="19884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2047"/>
          </a:xfrm>
        </p:spPr>
        <p:txBody>
          <a:bodyPr>
            <a:normAutofit/>
          </a:bodyPr>
          <a:lstStyle/>
          <a:p>
            <a:pPr algn="ctr"/>
            <a:r>
              <a:rPr lang="en-US" sz="4000" dirty="0" smtClean="0">
                <a:latin typeface="Algerian" pitchFamily="82" charset="0"/>
              </a:rPr>
              <a:t>Maternity operation theatre </a:t>
            </a:r>
            <a:endParaRPr lang="en-US" sz="4000" dirty="0">
              <a:latin typeface="Algerian" pitchFamily="82" charset="0"/>
            </a:endParaRPr>
          </a:p>
        </p:txBody>
      </p:sp>
      <p:pic>
        <p:nvPicPr>
          <p:cNvPr id="4" name="Content Placeholder 3" descr="IMG_20190703_104759.jpg"/>
          <p:cNvPicPr>
            <a:picLocks noGrp="1" noChangeAspect="1"/>
          </p:cNvPicPr>
          <p:nvPr>
            <p:ph idx="1"/>
          </p:nvPr>
        </p:nvPicPr>
        <p:blipFill>
          <a:blip r:embed="rId2" cstate="print"/>
          <a:stretch>
            <a:fillRect/>
          </a:stretch>
        </p:blipFill>
        <p:spPr>
          <a:xfrm>
            <a:off x="1329115" y="1999796"/>
            <a:ext cx="4184348" cy="3448504"/>
          </a:xfrm>
        </p:spPr>
      </p:pic>
      <p:pic>
        <p:nvPicPr>
          <p:cNvPr id="27649" name="Picture 1"/>
          <p:cNvPicPr>
            <a:picLocks noChangeAspect="1" noChangeArrowheads="1"/>
          </p:cNvPicPr>
          <p:nvPr/>
        </p:nvPicPr>
        <p:blipFill>
          <a:blip r:embed="rId3" cstate="print"/>
          <a:srcRect/>
          <a:stretch>
            <a:fillRect/>
          </a:stretch>
        </p:blipFill>
        <p:spPr bwMode="auto">
          <a:xfrm>
            <a:off x="6404610" y="2017036"/>
            <a:ext cx="4110990" cy="33741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Sterilization Unit</a:t>
            </a:r>
            <a:endParaRPr lang="en-US" sz="4000" dirty="0">
              <a:latin typeface="Algerian" pitchFamily="82" charset="0"/>
            </a:endParaRPr>
          </a:p>
        </p:txBody>
      </p:sp>
      <p:pic>
        <p:nvPicPr>
          <p:cNvPr id="12290" name="Picture 2" descr="H:\LAQSHYA PHOTO OCT 2020\IMG-20201028-WA0021.jpg"/>
          <p:cNvPicPr>
            <a:picLocks noGrp="1" noChangeAspect="1" noChangeArrowheads="1"/>
          </p:cNvPicPr>
          <p:nvPr>
            <p:ph idx="1"/>
          </p:nvPr>
        </p:nvPicPr>
        <p:blipFill>
          <a:blip r:embed="rId2"/>
          <a:srcRect/>
          <a:stretch>
            <a:fillRect/>
          </a:stretch>
        </p:blipFill>
        <p:spPr bwMode="auto">
          <a:xfrm>
            <a:off x="744008" y="1774825"/>
            <a:ext cx="3688292" cy="4351338"/>
          </a:xfrm>
          <a:prstGeom prst="rect">
            <a:avLst/>
          </a:prstGeom>
          <a:noFill/>
        </p:spPr>
      </p:pic>
      <p:pic>
        <p:nvPicPr>
          <p:cNvPr id="12291" name="Picture 3" descr="H:\LAQSHYA PHOTO OCT 2020\IMG-20201028-WA0026 - Copy.jpg"/>
          <p:cNvPicPr>
            <a:picLocks noChangeAspect="1" noChangeArrowheads="1"/>
          </p:cNvPicPr>
          <p:nvPr/>
        </p:nvPicPr>
        <p:blipFill>
          <a:blip r:embed="rId3"/>
          <a:srcRect/>
          <a:stretch>
            <a:fillRect/>
          </a:stretch>
        </p:blipFill>
        <p:spPr bwMode="auto">
          <a:xfrm>
            <a:off x="4610100" y="1797050"/>
            <a:ext cx="2692400" cy="4387850"/>
          </a:xfrm>
          <a:prstGeom prst="rect">
            <a:avLst/>
          </a:prstGeom>
          <a:noFill/>
        </p:spPr>
      </p:pic>
      <p:pic>
        <p:nvPicPr>
          <p:cNvPr id="12292" name="Picture 4" descr="H:\LAQSHYA PHOTO OCT 2020\IMG-20201028-WA0027.jpg"/>
          <p:cNvPicPr>
            <a:picLocks noChangeAspect="1" noChangeArrowheads="1"/>
          </p:cNvPicPr>
          <p:nvPr/>
        </p:nvPicPr>
        <p:blipFill>
          <a:blip r:embed="rId4"/>
          <a:srcRect/>
          <a:stretch>
            <a:fillRect/>
          </a:stretch>
        </p:blipFill>
        <p:spPr bwMode="auto">
          <a:xfrm>
            <a:off x="7480301" y="1778001"/>
            <a:ext cx="2159000" cy="4419599"/>
          </a:xfrm>
          <a:prstGeom prst="rect">
            <a:avLst/>
          </a:prstGeom>
          <a:noFill/>
        </p:spPr>
      </p:pic>
      <p:pic>
        <p:nvPicPr>
          <p:cNvPr id="12293" name="Picture 5" descr="H:\LAQSHYA PHOTO OCT 2020\IMG-20201028-WA0028.jpg"/>
          <p:cNvPicPr>
            <a:picLocks noChangeAspect="1" noChangeArrowheads="1"/>
          </p:cNvPicPr>
          <p:nvPr/>
        </p:nvPicPr>
        <p:blipFill>
          <a:blip r:embed="rId5"/>
          <a:srcRect/>
          <a:stretch>
            <a:fillRect/>
          </a:stretch>
        </p:blipFill>
        <p:spPr bwMode="auto">
          <a:xfrm>
            <a:off x="9696450" y="1778000"/>
            <a:ext cx="2165350" cy="44196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Three Bucket Mopping</a:t>
            </a:r>
            <a:endParaRPr lang="en-US" sz="4000" dirty="0">
              <a:latin typeface="Algerian" pitchFamily="82" charset="0"/>
            </a:endParaRPr>
          </a:p>
        </p:txBody>
      </p:sp>
      <p:pic>
        <p:nvPicPr>
          <p:cNvPr id="4" name="Picture 7" descr="C:\Users\intel\Desktop\hosp pic\IMG_20200206_151434.jpg"/>
          <p:cNvPicPr>
            <a:picLocks noGrp="1" noChangeAspect="1" noChangeArrowheads="1"/>
          </p:cNvPicPr>
          <p:nvPr>
            <p:ph idx="1"/>
          </p:nvPr>
        </p:nvPicPr>
        <p:blipFill>
          <a:blip r:embed="rId2" cstate="print"/>
          <a:srcRect/>
          <a:stretch>
            <a:fillRect/>
          </a:stretch>
        </p:blipFill>
        <p:spPr bwMode="auto">
          <a:xfrm>
            <a:off x="4267201" y="2006008"/>
            <a:ext cx="3323771" cy="419377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Liquid Waste Management</a:t>
            </a:r>
            <a:endParaRPr lang="en-US" sz="4000" dirty="0">
              <a:latin typeface="Algerian" pitchFamily="82" charset="0"/>
            </a:endParaRPr>
          </a:p>
        </p:txBody>
      </p:sp>
      <p:pic>
        <p:nvPicPr>
          <p:cNvPr id="9218" name="Picture 2" descr="H:\LAQSHYA PHOTO OCT 2020\IMG20201028151210.jpg"/>
          <p:cNvPicPr>
            <a:picLocks noGrp="1" noChangeAspect="1" noChangeArrowheads="1"/>
          </p:cNvPicPr>
          <p:nvPr>
            <p:ph idx="1"/>
          </p:nvPr>
        </p:nvPicPr>
        <p:blipFill>
          <a:blip r:embed="rId2" cstate="print"/>
          <a:srcRect/>
          <a:stretch>
            <a:fillRect/>
          </a:stretch>
        </p:blipFill>
        <p:spPr bwMode="auto">
          <a:xfrm>
            <a:off x="1555948" y="1787525"/>
            <a:ext cx="3263504" cy="4351338"/>
          </a:xfrm>
          <a:prstGeom prst="rect">
            <a:avLst/>
          </a:prstGeom>
          <a:noFill/>
        </p:spPr>
      </p:pic>
      <p:pic>
        <p:nvPicPr>
          <p:cNvPr id="9219" name="Picture 3" descr="H:\LAQSHYA PHOTO OCT 2020\IMG20201028142537.jpg"/>
          <p:cNvPicPr>
            <a:picLocks noChangeAspect="1" noChangeArrowheads="1"/>
          </p:cNvPicPr>
          <p:nvPr/>
        </p:nvPicPr>
        <p:blipFill>
          <a:blip r:embed="rId3" cstate="print"/>
          <a:srcRect/>
          <a:stretch>
            <a:fillRect/>
          </a:stretch>
        </p:blipFill>
        <p:spPr bwMode="auto">
          <a:xfrm>
            <a:off x="5021580" y="1771650"/>
            <a:ext cx="2779395" cy="4229100"/>
          </a:xfrm>
          <a:prstGeom prst="rect">
            <a:avLst/>
          </a:prstGeom>
          <a:noFill/>
        </p:spPr>
      </p:pic>
      <p:pic>
        <p:nvPicPr>
          <p:cNvPr id="9220" name="Picture 4" descr="H:\LAQSHYA PHOTO OCT 2020\IMG20201028142729 - Copy.jpg"/>
          <p:cNvPicPr>
            <a:picLocks noChangeAspect="1" noChangeArrowheads="1"/>
          </p:cNvPicPr>
          <p:nvPr/>
        </p:nvPicPr>
        <p:blipFill>
          <a:blip r:embed="rId4" cstate="print"/>
          <a:srcRect/>
          <a:stretch>
            <a:fillRect/>
          </a:stretch>
        </p:blipFill>
        <p:spPr bwMode="auto">
          <a:xfrm>
            <a:off x="8058150" y="1743076"/>
            <a:ext cx="3093720" cy="431482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Algerian" pitchFamily="82" charset="0"/>
              </a:rPr>
              <a:t>Storage Facility of Biomedical Waste</a:t>
            </a:r>
            <a:endParaRPr lang="en-US" sz="4000" b="1" dirty="0">
              <a:latin typeface="Algerian" pitchFamily="82" charset="0"/>
            </a:endParaRPr>
          </a:p>
        </p:txBody>
      </p:sp>
      <p:pic>
        <p:nvPicPr>
          <p:cNvPr id="8194" name="Picture 2" descr="C:\Users\amon\Desktop\bmw storage.jpg"/>
          <p:cNvPicPr>
            <a:picLocks noGrp="1" noChangeAspect="1" noChangeArrowheads="1"/>
          </p:cNvPicPr>
          <p:nvPr>
            <p:ph idx="1"/>
          </p:nvPr>
        </p:nvPicPr>
        <p:blipFill>
          <a:blip r:embed="rId2"/>
          <a:srcRect/>
          <a:stretch>
            <a:fillRect/>
          </a:stretch>
        </p:blipFill>
        <p:spPr bwMode="auto">
          <a:xfrm>
            <a:off x="1946366" y="1632856"/>
            <a:ext cx="8125097" cy="471858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Algerian" pitchFamily="82" charset="0"/>
              </a:rPr>
              <a:t>Bio Medical Waste</a:t>
            </a:r>
            <a:endParaRPr lang="en-US" sz="4000" dirty="0">
              <a:latin typeface="Algerian" pitchFamily="82" charset="0"/>
            </a:endParaRPr>
          </a:p>
        </p:txBody>
      </p:sp>
      <p:pic>
        <p:nvPicPr>
          <p:cNvPr id="13314" name="Picture 2" descr="H:\LAQSHYA PHOTO OCT 2020\IMG20201028144952.jpg"/>
          <p:cNvPicPr>
            <a:picLocks noGrp="1" noChangeAspect="1" noChangeArrowheads="1"/>
          </p:cNvPicPr>
          <p:nvPr>
            <p:ph idx="1"/>
          </p:nvPr>
        </p:nvPicPr>
        <p:blipFill>
          <a:blip r:embed="rId2" cstate="print"/>
          <a:srcRect/>
          <a:stretch>
            <a:fillRect/>
          </a:stretch>
        </p:blipFill>
        <p:spPr bwMode="auto">
          <a:xfrm>
            <a:off x="1036108" y="1889125"/>
            <a:ext cx="4711700" cy="3533775"/>
          </a:xfrm>
          <a:prstGeom prst="rect">
            <a:avLst/>
          </a:prstGeom>
          <a:noFill/>
        </p:spPr>
      </p:pic>
      <p:pic>
        <p:nvPicPr>
          <p:cNvPr id="13315" name="Picture 3" descr="C:\Users\hp\Desktop\Makhan Hosp pic\BMW VAN.jpg"/>
          <p:cNvPicPr>
            <a:picLocks noChangeAspect="1" noChangeArrowheads="1"/>
          </p:cNvPicPr>
          <p:nvPr/>
        </p:nvPicPr>
        <p:blipFill>
          <a:blip r:embed="rId3"/>
          <a:srcRect/>
          <a:stretch>
            <a:fillRect/>
          </a:stretch>
        </p:blipFill>
        <p:spPr bwMode="auto">
          <a:xfrm>
            <a:off x="6107113" y="1949450"/>
            <a:ext cx="4516438" cy="361315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INFRASTRUCTURE MAINTANENCE</a:t>
            </a:r>
            <a:endParaRPr lang="en-US" dirty="0">
              <a:latin typeface="Algerian" pitchFamily="82" charset="0"/>
            </a:endParaRPr>
          </a:p>
        </p:txBody>
      </p:sp>
      <p:pic>
        <p:nvPicPr>
          <p:cNvPr id="11266" name="Picture 2" descr="C:\Users\amon\Desktop\chenal gate repare.jpg"/>
          <p:cNvPicPr>
            <a:picLocks noGrp="1" noChangeAspect="1" noChangeArrowheads="1"/>
          </p:cNvPicPr>
          <p:nvPr>
            <p:ph idx="1"/>
          </p:nvPr>
        </p:nvPicPr>
        <p:blipFill>
          <a:blip r:embed="rId2"/>
          <a:srcRect/>
          <a:stretch>
            <a:fillRect/>
          </a:stretch>
        </p:blipFill>
        <p:spPr bwMode="auto">
          <a:xfrm>
            <a:off x="3621134" y="1368880"/>
            <a:ext cx="4624250" cy="507895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FURNITURE MAINTENANCE</a:t>
            </a:r>
            <a:endParaRPr lang="en-US" dirty="0">
              <a:latin typeface="Algerian" pitchFamily="82" charset="0"/>
            </a:endParaRPr>
          </a:p>
        </p:txBody>
      </p:sp>
      <p:pic>
        <p:nvPicPr>
          <p:cNvPr id="12290" name="Picture 2" descr="C:\Users\amon\Desktop\furniture reparing.jpg"/>
          <p:cNvPicPr>
            <a:picLocks noGrp="1" noChangeAspect="1" noChangeArrowheads="1"/>
          </p:cNvPicPr>
          <p:nvPr>
            <p:ph idx="1"/>
          </p:nvPr>
        </p:nvPicPr>
        <p:blipFill>
          <a:blip r:embed="rId2"/>
          <a:srcRect/>
          <a:stretch>
            <a:fillRect/>
          </a:stretch>
        </p:blipFill>
        <p:spPr bwMode="auto">
          <a:xfrm>
            <a:off x="1280160" y="1747248"/>
            <a:ext cx="4232366" cy="4841750"/>
          </a:xfrm>
          <a:prstGeom prst="rect">
            <a:avLst/>
          </a:prstGeom>
          <a:noFill/>
        </p:spPr>
      </p:pic>
      <p:pic>
        <p:nvPicPr>
          <p:cNvPr id="12292" name="Picture 4" descr="C:\Users\amon\Desktop\FURN.jpg"/>
          <p:cNvPicPr>
            <a:picLocks noChangeAspect="1" noChangeArrowheads="1"/>
          </p:cNvPicPr>
          <p:nvPr/>
        </p:nvPicPr>
        <p:blipFill>
          <a:blip r:embed="rId3"/>
          <a:srcRect/>
          <a:stretch>
            <a:fillRect/>
          </a:stretch>
        </p:blipFill>
        <p:spPr bwMode="auto">
          <a:xfrm>
            <a:off x="6188395" y="1733097"/>
            <a:ext cx="4421548" cy="471124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latin typeface="Algerian" pitchFamily="82" charset="0"/>
              </a:rPr>
              <a:t>PUBLIC UTILITY FACILITY</a:t>
            </a:r>
            <a:endParaRPr lang="en-US" dirty="0">
              <a:latin typeface="Algerian" pitchFamily="82" charset="0"/>
            </a:endParaRPr>
          </a:p>
        </p:txBody>
      </p:sp>
      <p:pic>
        <p:nvPicPr>
          <p:cNvPr id="13316" name="Picture 4" descr="C:\Users\ajay\Desktop\01.jpg"/>
          <p:cNvPicPr>
            <a:picLocks noChangeAspect="1" noChangeArrowheads="1"/>
          </p:cNvPicPr>
          <p:nvPr/>
        </p:nvPicPr>
        <p:blipFill>
          <a:blip r:embed="rId2"/>
          <a:srcRect/>
          <a:stretch>
            <a:fillRect/>
          </a:stretch>
        </p:blipFill>
        <p:spPr bwMode="auto">
          <a:xfrm>
            <a:off x="8391524" y="1714501"/>
            <a:ext cx="3295651" cy="4491574"/>
          </a:xfrm>
          <a:prstGeom prst="rect">
            <a:avLst/>
          </a:prstGeom>
          <a:noFill/>
        </p:spPr>
      </p:pic>
      <p:pic>
        <p:nvPicPr>
          <p:cNvPr id="13317" name="Picture 5" descr="C:\Users\ajay\Desktop\02.jpg"/>
          <p:cNvPicPr>
            <a:picLocks noGrp="1" noChangeAspect="1" noChangeArrowheads="1"/>
          </p:cNvPicPr>
          <p:nvPr>
            <p:ph idx="1"/>
          </p:nvPr>
        </p:nvPicPr>
        <p:blipFill>
          <a:blip r:embed="rId3"/>
          <a:srcRect/>
          <a:stretch>
            <a:fillRect/>
          </a:stretch>
        </p:blipFill>
        <p:spPr bwMode="auto">
          <a:xfrm>
            <a:off x="1169505" y="1724025"/>
            <a:ext cx="3039638" cy="4351338"/>
          </a:xfrm>
          <a:prstGeom prst="rect">
            <a:avLst/>
          </a:prstGeom>
          <a:noFill/>
        </p:spPr>
      </p:pic>
      <p:pic>
        <p:nvPicPr>
          <p:cNvPr id="13318" name="Picture 6" descr="C:\Users\ajay\Desktop\3.jpg"/>
          <p:cNvPicPr>
            <a:picLocks noChangeAspect="1" noChangeArrowheads="1"/>
          </p:cNvPicPr>
          <p:nvPr/>
        </p:nvPicPr>
        <p:blipFill>
          <a:blip r:embed="rId4"/>
          <a:srcRect/>
          <a:stretch>
            <a:fillRect/>
          </a:stretch>
        </p:blipFill>
        <p:spPr bwMode="auto">
          <a:xfrm>
            <a:off x="4800600" y="1676400"/>
            <a:ext cx="3048000" cy="44577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0" y="488950"/>
            <a:ext cx="8686800" cy="765175"/>
          </a:xfrm>
        </p:spPr>
        <p:txBody>
          <a:bodyPr/>
          <a:lstStyle/>
          <a:p>
            <a:pPr algn="ctr">
              <a:defRPr/>
            </a:pPr>
            <a:r>
              <a:rPr lang="en-US" sz="2800" b="1" u="sng" dirty="0" smtClean="0">
                <a:solidFill>
                  <a:schemeClr val="tx1"/>
                </a:solidFill>
                <a:latin typeface="Times New Roman" panose="02020603050405020304" pitchFamily="18" charset="0"/>
                <a:cs typeface="Times New Roman" panose="02020603050405020304" pitchFamily="18" charset="0"/>
              </a:rPr>
              <a:t>GEOGRAPHICAL  </a:t>
            </a:r>
            <a:r>
              <a:rPr lang="en-US" sz="2800" b="1" u="sng" dirty="0">
                <a:solidFill>
                  <a:schemeClr val="tx1"/>
                </a:solidFill>
                <a:latin typeface="Times New Roman" panose="02020603050405020304" pitchFamily="18" charset="0"/>
                <a:cs typeface="Times New Roman" panose="02020603050405020304" pitchFamily="18" charset="0"/>
              </a:rPr>
              <a:t>PROFILE </a:t>
            </a:r>
            <a:r>
              <a:rPr lang="en-US" sz="2800" b="1" u="sng" dirty="0" smtClean="0">
                <a:solidFill>
                  <a:schemeClr val="tx1"/>
                </a:solidFill>
                <a:latin typeface="Times New Roman" panose="02020603050405020304" pitchFamily="18" charset="0"/>
                <a:cs typeface="Times New Roman" panose="02020603050405020304" pitchFamily="18" charset="0"/>
              </a:rPr>
              <a:t> OF  </a:t>
            </a:r>
            <a:r>
              <a:rPr lang="en-US" sz="2800" b="1" u="sng" dirty="0" smtClean="0">
                <a:latin typeface="Times New Roman" panose="02020603050405020304" pitchFamily="18" charset="0"/>
                <a:cs typeface="Times New Roman" panose="02020603050405020304" pitchFamily="18" charset="0"/>
              </a:rPr>
              <a:t>RANJHI</a:t>
            </a:r>
            <a:endParaRPr lang="en-US" sz="2800" dirty="0"/>
          </a:p>
        </p:txBody>
      </p:sp>
      <p:sp>
        <p:nvSpPr>
          <p:cNvPr id="12291" name="Google Shape;34;p6"/>
          <p:cNvSpPr>
            <a:spLocks noGrp="1"/>
          </p:cNvSpPr>
          <p:nvPr>
            <p:ph type="sldNum" sz="quarter" idx="10"/>
          </p:nvPr>
        </p:nvSpPr>
        <p:spPr bwMode="auto">
          <a:noFill/>
          <a:ln>
            <a:miter lim="800000"/>
            <a:headEnd/>
            <a:tailEnd/>
          </a:ln>
        </p:spPr>
        <p:txBody>
          <a:bodyPr/>
          <a:lstStyle/>
          <a:p>
            <a:pPr>
              <a:buSzPts val="1100"/>
            </a:pPr>
            <a:fld id="{BCB72AC9-7FC9-40B8-BFB9-E68547856F09}" type="slidenum">
              <a:rPr lang="en-US" altLang="en-US"/>
              <a:pPr>
                <a:buSzPts val="1100"/>
              </a:pPr>
              <a:t>5</a:t>
            </a:fld>
            <a:endParaRPr lang="en-US" altLang="en-US"/>
          </a:p>
        </p:txBody>
      </p:sp>
      <p:graphicFrame>
        <p:nvGraphicFramePr>
          <p:cNvPr id="8" name="Table 4"/>
          <p:cNvGraphicFramePr>
            <a:graphicFrameLocks/>
          </p:cNvGraphicFramePr>
          <p:nvPr/>
        </p:nvGraphicFramePr>
        <p:xfrm>
          <a:off x="1846520" y="1445584"/>
          <a:ext cx="7871637" cy="3276958"/>
        </p:xfrm>
        <a:graphic>
          <a:graphicData uri="http://schemas.openxmlformats.org/drawingml/2006/table">
            <a:tbl>
              <a:tblPr firstRow="1" bandRow="1">
                <a:tableStyleId>{7DF18680-E054-41AD-8BC1-D1AEF772440D}</a:tableStyleId>
              </a:tblPr>
              <a:tblGrid>
                <a:gridCol w="3935817"/>
                <a:gridCol w="3935820"/>
              </a:tblGrid>
              <a:tr h="648602">
                <a:tc>
                  <a:txBody>
                    <a:bodyPr/>
                    <a:lstStyle/>
                    <a:p>
                      <a:pPr algn="ctr"/>
                      <a:r>
                        <a:rPr lang="en-IN" dirty="0"/>
                        <a:t>Geographic Area </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t>Values</a:t>
                      </a:r>
                    </a:p>
                  </a:txBody>
                  <a:tcPr/>
                </a:tc>
              </a:tr>
              <a:tr h="657089">
                <a:tc>
                  <a:txBody>
                    <a:bodyPr/>
                    <a:lstStyle/>
                    <a:p>
                      <a:pPr algn="ctr"/>
                      <a:r>
                        <a:rPr lang="en-IN" dirty="0"/>
                        <a:t>Population </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sz="1800" b="0" kern="1200" dirty="0" smtClean="0">
                          <a:solidFill>
                            <a:schemeClr val="dk1"/>
                          </a:solidFill>
                          <a:effectLst/>
                        </a:rPr>
                        <a:t>121237 </a:t>
                      </a:r>
                      <a:r>
                        <a:rPr lang="en-IN" sz="1800" b="0" kern="1200" dirty="0">
                          <a:solidFill>
                            <a:schemeClr val="dk1"/>
                          </a:solidFill>
                          <a:effectLst/>
                        </a:rPr>
                        <a:t>(census 2011)</a:t>
                      </a:r>
                      <a:endParaRPr lang="en-IN" dirty="0"/>
                    </a:p>
                  </a:txBody>
                  <a:tcPr/>
                </a:tc>
              </a:tr>
              <a:tr h="657089">
                <a:tc>
                  <a:txBody>
                    <a:bodyPr/>
                    <a:lstStyle/>
                    <a:p>
                      <a:pPr algn="ctr"/>
                      <a:r>
                        <a:rPr lang="en-IN" dirty="0"/>
                        <a:t>Health sector </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t>2</a:t>
                      </a:r>
                    </a:p>
                  </a:txBody>
                  <a:tcPr/>
                </a:tc>
              </a:tr>
              <a:tr h="657089">
                <a:tc>
                  <a:txBody>
                    <a:bodyPr/>
                    <a:lstStyle/>
                    <a:p>
                      <a:pPr algn="ctr"/>
                      <a:r>
                        <a:rPr lang="en-IN" dirty="0" smtClean="0">
                          <a:latin typeface="Times New Roman" panose="02020603050405020304" pitchFamily="18" charset="0"/>
                          <a:cs typeface="Times New Roman" panose="02020603050405020304" pitchFamily="18" charset="0"/>
                        </a:rPr>
                        <a:t>wards</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smtClean="0"/>
                        <a:t>8</a:t>
                      </a:r>
                      <a:endParaRPr lang="en-IN" dirty="0"/>
                    </a:p>
                  </a:txBody>
                  <a:tcPr/>
                </a:tc>
              </a:tr>
              <a:tr h="657089">
                <a:tc>
                  <a:txBody>
                    <a:bodyPr/>
                    <a:lstStyle/>
                    <a:p>
                      <a:pPr algn="ctr"/>
                      <a:r>
                        <a:rPr lang="en-IN" dirty="0"/>
                        <a:t>NRC</a:t>
                      </a: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t> 1 </a:t>
                      </a:r>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GLIMPSES OF NEW CASUALTY AREA</a:t>
            </a:r>
            <a:endParaRPr lang="en-US" dirty="0">
              <a:latin typeface="Algerian" pitchFamily="82" charset="0"/>
            </a:endParaRPr>
          </a:p>
        </p:txBody>
      </p:sp>
      <p:pic>
        <p:nvPicPr>
          <p:cNvPr id="12290" name="Picture 2" descr="C:\Users\ajay\Desktop\CASUALTY AREA.jpg"/>
          <p:cNvPicPr>
            <a:picLocks noGrp="1" noChangeAspect="1" noChangeArrowheads="1"/>
          </p:cNvPicPr>
          <p:nvPr>
            <p:ph idx="1"/>
          </p:nvPr>
        </p:nvPicPr>
        <p:blipFill>
          <a:blip r:embed="rId2"/>
          <a:srcRect/>
          <a:stretch>
            <a:fillRect/>
          </a:stretch>
        </p:blipFill>
        <p:spPr bwMode="auto">
          <a:xfrm>
            <a:off x="1980050" y="1667328"/>
            <a:ext cx="4020700" cy="4351338"/>
          </a:xfrm>
          <a:prstGeom prst="rect">
            <a:avLst/>
          </a:prstGeom>
          <a:noFill/>
        </p:spPr>
      </p:pic>
      <p:pic>
        <p:nvPicPr>
          <p:cNvPr id="12291" name="Picture 3" descr="C:\Users\ajay\Desktop\CASUALTY2.jpg"/>
          <p:cNvPicPr>
            <a:picLocks noChangeAspect="1" noChangeArrowheads="1"/>
          </p:cNvPicPr>
          <p:nvPr/>
        </p:nvPicPr>
        <p:blipFill>
          <a:blip r:embed="rId3"/>
          <a:srcRect/>
          <a:stretch>
            <a:fillRect/>
          </a:stretch>
        </p:blipFill>
        <p:spPr bwMode="auto">
          <a:xfrm>
            <a:off x="6334125" y="1709394"/>
            <a:ext cx="4038600" cy="438660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latin typeface="Algerian" pitchFamily="82" charset="0"/>
              </a:rPr>
              <a:t>GLIMPSES OF FOUNTAIN</a:t>
            </a:r>
            <a:endParaRPr lang="en-US" dirty="0">
              <a:latin typeface="Algerian" pitchFamily="82" charset="0"/>
            </a:endParaRPr>
          </a:p>
        </p:txBody>
      </p:sp>
      <p:pic>
        <p:nvPicPr>
          <p:cNvPr id="11266" name="Picture 2" descr="C:\Users\ajay\Desktop\fubara.jpg"/>
          <p:cNvPicPr>
            <a:picLocks noGrp="1" noChangeAspect="1" noChangeArrowheads="1"/>
          </p:cNvPicPr>
          <p:nvPr>
            <p:ph idx="1"/>
          </p:nvPr>
        </p:nvPicPr>
        <p:blipFill>
          <a:blip r:embed="rId2"/>
          <a:srcRect/>
          <a:stretch>
            <a:fillRect/>
          </a:stretch>
        </p:blipFill>
        <p:spPr bwMode="auto">
          <a:xfrm>
            <a:off x="6400799" y="2162629"/>
            <a:ext cx="4400551" cy="4216627"/>
          </a:xfrm>
          <a:prstGeom prst="rect">
            <a:avLst/>
          </a:prstGeom>
          <a:noFill/>
        </p:spPr>
      </p:pic>
      <p:pic>
        <p:nvPicPr>
          <p:cNvPr id="11267" name="Picture 3" descr="C:\Users\ajay\Desktop\purana fubara.jpg"/>
          <p:cNvPicPr>
            <a:picLocks noChangeAspect="1" noChangeArrowheads="1"/>
          </p:cNvPicPr>
          <p:nvPr/>
        </p:nvPicPr>
        <p:blipFill>
          <a:blip r:embed="rId3"/>
          <a:srcRect/>
          <a:stretch>
            <a:fillRect/>
          </a:stretch>
        </p:blipFill>
        <p:spPr bwMode="auto">
          <a:xfrm>
            <a:off x="1457325" y="2162628"/>
            <a:ext cx="4286250" cy="423817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dirty="0" smtClean="0">
                <a:latin typeface="Algerian" pitchFamily="82" charset="0"/>
              </a:rPr>
              <a:t>GLIMPSES OF WASHROOM</a:t>
            </a:r>
            <a:endParaRPr lang="en-US" dirty="0">
              <a:latin typeface="Algerian" pitchFamily="82" charset="0"/>
            </a:endParaRPr>
          </a:p>
        </p:txBody>
      </p:sp>
      <p:pic>
        <p:nvPicPr>
          <p:cNvPr id="10242" name="Picture 2" descr="C:\Users\ajay\Desktop\TOILATE.jpg"/>
          <p:cNvPicPr>
            <a:picLocks noGrp="1" noChangeAspect="1" noChangeArrowheads="1"/>
          </p:cNvPicPr>
          <p:nvPr>
            <p:ph idx="1"/>
          </p:nvPr>
        </p:nvPicPr>
        <p:blipFill>
          <a:blip r:embed="rId2"/>
          <a:srcRect/>
          <a:stretch>
            <a:fillRect/>
          </a:stretch>
        </p:blipFill>
        <p:spPr bwMode="auto">
          <a:xfrm>
            <a:off x="1009848" y="1825625"/>
            <a:ext cx="3981252" cy="4351338"/>
          </a:xfrm>
          <a:prstGeom prst="rect">
            <a:avLst/>
          </a:prstGeom>
          <a:noFill/>
        </p:spPr>
      </p:pic>
      <p:pic>
        <p:nvPicPr>
          <p:cNvPr id="10243" name="Picture 3" descr="C:\Users\ajay\Desktop\WASH WASEN.jpg"/>
          <p:cNvPicPr>
            <a:picLocks noChangeAspect="1" noChangeArrowheads="1"/>
          </p:cNvPicPr>
          <p:nvPr/>
        </p:nvPicPr>
        <p:blipFill>
          <a:blip r:embed="rId3"/>
          <a:srcRect/>
          <a:stretch>
            <a:fillRect/>
          </a:stretch>
        </p:blipFill>
        <p:spPr bwMode="auto">
          <a:xfrm>
            <a:off x="6781800" y="1752600"/>
            <a:ext cx="3810000" cy="44196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latin typeface="Algerian" pitchFamily="82" charset="0"/>
              </a:rPr>
              <a:t>HOSPITAL MAINTANENCE</a:t>
            </a:r>
            <a:endParaRPr lang="en-US" sz="5400" dirty="0">
              <a:latin typeface="Algerian" pitchFamily="82" charset="0"/>
            </a:endParaRPr>
          </a:p>
        </p:txBody>
      </p:sp>
      <p:pic>
        <p:nvPicPr>
          <p:cNvPr id="9218" name="Picture 2" descr="C:\Users\ajay\Desktop\HOSPITAL MAINTANENCE.jpg"/>
          <p:cNvPicPr>
            <a:picLocks noGrp="1" noChangeAspect="1" noChangeArrowheads="1"/>
          </p:cNvPicPr>
          <p:nvPr>
            <p:ph idx="1"/>
          </p:nvPr>
        </p:nvPicPr>
        <p:blipFill>
          <a:blip r:embed="rId2"/>
          <a:srcRect/>
          <a:stretch>
            <a:fillRect/>
          </a:stretch>
        </p:blipFill>
        <p:spPr bwMode="auto">
          <a:xfrm>
            <a:off x="1802069" y="1697895"/>
            <a:ext cx="3965092" cy="4418421"/>
          </a:xfrm>
          <a:prstGeom prst="rect">
            <a:avLst/>
          </a:prstGeom>
          <a:noFill/>
        </p:spPr>
      </p:pic>
      <p:pic>
        <p:nvPicPr>
          <p:cNvPr id="9219" name="Picture 3" descr="C:\Users\ajay\Desktop\BATHROOM.jpg"/>
          <p:cNvPicPr>
            <a:picLocks noChangeAspect="1" noChangeArrowheads="1"/>
          </p:cNvPicPr>
          <p:nvPr/>
        </p:nvPicPr>
        <p:blipFill>
          <a:blip r:embed="rId3"/>
          <a:srcRect/>
          <a:stretch>
            <a:fillRect/>
          </a:stretch>
        </p:blipFill>
        <p:spPr bwMode="auto">
          <a:xfrm flipH="1">
            <a:off x="6670676" y="1698172"/>
            <a:ext cx="3771900" cy="434521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dirty="0" smtClean="0">
                <a:latin typeface="Algerian" pitchFamily="82" charset="0"/>
              </a:rPr>
              <a:t>PARKING AREA </a:t>
            </a:r>
            <a:endParaRPr lang="en-US" dirty="0">
              <a:latin typeface="Algerian" pitchFamily="82" charset="0"/>
            </a:endParaRPr>
          </a:p>
        </p:txBody>
      </p:sp>
      <p:pic>
        <p:nvPicPr>
          <p:cNvPr id="8194" name="Picture 2" descr="C:\Users\ajay\Desktop\staff parking.jpg"/>
          <p:cNvPicPr>
            <a:picLocks noGrp="1" noChangeAspect="1" noChangeArrowheads="1"/>
          </p:cNvPicPr>
          <p:nvPr>
            <p:ph idx="1"/>
          </p:nvPr>
        </p:nvPicPr>
        <p:blipFill>
          <a:blip r:embed="rId2"/>
          <a:srcRect/>
          <a:stretch>
            <a:fillRect/>
          </a:stretch>
        </p:blipFill>
        <p:spPr bwMode="auto">
          <a:xfrm>
            <a:off x="1033600" y="1887039"/>
            <a:ext cx="4795700" cy="4439604"/>
          </a:xfrm>
          <a:prstGeom prst="rect">
            <a:avLst/>
          </a:prstGeom>
          <a:noFill/>
        </p:spPr>
      </p:pic>
      <p:pic>
        <p:nvPicPr>
          <p:cNvPr id="8195" name="Picture 3" descr="C:\Users\ajay\Desktop\PARKING AREA.jpg"/>
          <p:cNvPicPr>
            <a:picLocks noChangeAspect="1" noChangeArrowheads="1"/>
          </p:cNvPicPr>
          <p:nvPr/>
        </p:nvPicPr>
        <p:blipFill>
          <a:blip r:embed="rId3"/>
          <a:srcRect/>
          <a:stretch>
            <a:fillRect/>
          </a:stretch>
        </p:blipFill>
        <p:spPr bwMode="auto">
          <a:xfrm>
            <a:off x="6203950" y="1885950"/>
            <a:ext cx="4959350" cy="43434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smtClean="0">
                <a:latin typeface="Algerian" pitchFamily="82" charset="0"/>
              </a:rPr>
              <a:t>LANDSKAPING AND GARDENING</a:t>
            </a:r>
            <a:br>
              <a:rPr lang="en-US" sz="4800" dirty="0" smtClean="0">
                <a:latin typeface="Algerian" pitchFamily="82" charset="0"/>
              </a:rPr>
            </a:br>
            <a:r>
              <a:rPr lang="en-US" sz="4800" dirty="0" smtClean="0">
                <a:solidFill>
                  <a:srgbClr val="FF0000"/>
                </a:solidFill>
                <a:latin typeface="Algerian" pitchFamily="82" charset="0"/>
              </a:rPr>
              <a:t>BEFORE                        AFTER </a:t>
            </a:r>
            <a:endParaRPr lang="en-US" sz="4800" dirty="0">
              <a:solidFill>
                <a:srgbClr val="FF0000"/>
              </a:solidFill>
              <a:latin typeface="Algerian" pitchFamily="82" charset="0"/>
            </a:endParaRPr>
          </a:p>
        </p:txBody>
      </p:sp>
      <p:pic>
        <p:nvPicPr>
          <p:cNvPr id="7170" name="Picture 2" descr="C:\Users\ajay\Desktop\BEFORE GUARDAN.jpg"/>
          <p:cNvPicPr>
            <a:picLocks noGrp="1" noChangeAspect="1" noChangeArrowheads="1"/>
          </p:cNvPicPr>
          <p:nvPr>
            <p:ph idx="1"/>
          </p:nvPr>
        </p:nvPicPr>
        <p:blipFill>
          <a:blip r:embed="rId2"/>
          <a:srcRect/>
          <a:stretch>
            <a:fillRect/>
          </a:stretch>
        </p:blipFill>
        <p:spPr bwMode="auto">
          <a:xfrm>
            <a:off x="1362103" y="1894114"/>
            <a:ext cx="4163485" cy="4275773"/>
          </a:xfrm>
          <a:prstGeom prst="rect">
            <a:avLst/>
          </a:prstGeom>
          <a:noFill/>
        </p:spPr>
      </p:pic>
      <p:pic>
        <p:nvPicPr>
          <p:cNvPr id="7171" name="Picture 3" descr="C:\Users\ajay\Desktop\guarden new.jpg"/>
          <p:cNvPicPr>
            <a:picLocks noChangeAspect="1" noChangeArrowheads="1"/>
          </p:cNvPicPr>
          <p:nvPr/>
        </p:nvPicPr>
        <p:blipFill>
          <a:blip r:embed="rId3"/>
          <a:srcRect/>
          <a:stretch>
            <a:fillRect/>
          </a:stretch>
        </p:blipFill>
        <p:spPr bwMode="auto">
          <a:xfrm>
            <a:off x="6100354" y="1894114"/>
            <a:ext cx="4034246" cy="423998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latin typeface="Algerian" pitchFamily="82" charset="0"/>
              </a:rPr>
              <a:t>COMPOST PIT</a:t>
            </a:r>
            <a:endParaRPr lang="en-US" dirty="0">
              <a:latin typeface="Algerian" pitchFamily="82" charset="0"/>
            </a:endParaRPr>
          </a:p>
        </p:txBody>
      </p:sp>
      <p:pic>
        <p:nvPicPr>
          <p:cNvPr id="23554" name="Picture 2" descr="C:\Users\ajay\Desktop\composed pit.jpg"/>
          <p:cNvPicPr>
            <a:picLocks noGrp="1" noChangeAspect="1" noChangeArrowheads="1"/>
          </p:cNvPicPr>
          <p:nvPr>
            <p:ph idx="1"/>
          </p:nvPr>
        </p:nvPicPr>
        <p:blipFill>
          <a:blip r:embed="rId2"/>
          <a:srcRect/>
          <a:stretch>
            <a:fillRect/>
          </a:stretch>
        </p:blipFill>
        <p:spPr bwMode="auto">
          <a:xfrm>
            <a:off x="2400300" y="1730374"/>
            <a:ext cx="7219950" cy="449897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latin typeface="Algerian" pitchFamily="82" charset="0"/>
              </a:rPr>
              <a:t>ECO-FRIENDLY  </a:t>
            </a:r>
            <a:r>
              <a:rPr lang="en-US" dirty="0" smtClean="0">
                <a:latin typeface="Algerian" pitchFamily="82" charset="0"/>
              </a:rPr>
              <a:t>INDOOR GAMES</a:t>
            </a:r>
            <a:endParaRPr lang="en-US" dirty="0">
              <a:latin typeface="Algerian" pitchFamily="82" charset="0"/>
            </a:endParaRPr>
          </a:p>
        </p:txBody>
      </p:sp>
      <p:pic>
        <p:nvPicPr>
          <p:cNvPr id="14338" name="Picture 2" descr="C:\Users\amon\Desktop\NRC.jpg"/>
          <p:cNvPicPr>
            <a:picLocks noGrp="1" noChangeAspect="1" noChangeArrowheads="1"/>
          </p:cNvPicPr>
          <p:nvPr>
            <p:ph idx="1"/>
          </p:nvPr>
        </p:nvPicPr>
        <p:blipFill>
          <a:blip r:embed="rId2"/>
          <a:srcRect/>
          <a:stretch>
            <a:fillRect/>
          </a:stretch>
        </p:blipFill>
        <p:spPr bwMode="auto">
          <a:xfrm>
            <a:off x="3396343" y="1825625"/>
            <a:ext cx="5617028" cy="465355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latin typeface="Algerian" pitchFamily="82" charset="0"/>
              </a:rPr>
              <a:t>R.O. installation &amp; MAINTENANCE</a:t>
            </a:r>
            <a:endParaRPr lang="en-US" dirty="0">
              <a:latin typeface="Algerian" pitchFamily="82" charset="0"/>
            </a:endParaRPr>
          </a:p>
        </p:txBody>
      </p:sp>
      <p:pic>
        <p:nvPicPr>
          <p:cNvPr id="13314" name="Picture 2" descr="C:\Users\amon\Desktop\ro reparing.jpg"/>
          <p:cNvPicPr>
            <a:picLocks noGrp="1" noChangeAspect="1" noChangeArrowheads="1"/>
          </p:cNvPicPr>
          <p:nvPr>
            <p:ph idx="1"/>
          </p:nvPr>
        </p:nvPicPr>
        <p:blipFill>
          <a:blip r:embed="rId2"/>
          <a:srcRect/>
          <a:stretch>
            <a:fillRect/>
          </a:stretch>
        </p:blipFill>
        <p:spPr bwMode="auto">
          <a:xfrm>
            <a:off x="1312166" y="1571625"/>
            <a:ext cx="3297498" cy="4576310"/>
          </a:xfrm>
          <a:prstGeom prst="rect">
            <a:avLst/>
          </a:prstGeom>
          <a:noFill/>
        </p:spPr>
      </p:pic>
      <p:pic>
        <p:nvPicPr>
          <p:cNvPr id="13315" name="Picture 3" descr="C:\Users\amon\Desktop\NEW RO.jpg"/>
          <p:cNvPicPr>
            <a:picLocks noChangeAspect="1" noChangeArrowheads="1"/>
          </p:cNvPicPr>
          <p:nvPr/>
        </p:nvPicPr>
        <p:blipFill>
          <a:blip r:embed="rId3"/>
          <a:srcRect/>
          <a:stretch>
            <a:fillRect/>
          </a:stretch>
        </p:blipFill>
        <p:spPr bwMode="auto">
          <a:xfrm>
            <a:off x="4800600" y="1593057"/>
            <a:ext cx="5886449" cy="452199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MEMBER OF RKS COMMITTEE VISITED </a:t>
            </a:r>
            <a:br>
              <a:rPr lang="en-US" dirty="0" smtClean="0">
                <a:latin typeface="Algerian" pitchFamily="82" charset="0"/>
              </a:rPr>
            </a:br>
            <a:r>
              <a:rPr lang="en-US" dirty="0" smtClean="0">
                <a:latin typeface="Algerian" pitchFamily="82" charset="0"/>
              </a:rPr>
              <a:t>IN HOSPITAL</a:t>
            </a:r>
            <a:endParaRPr lang="en-US" dirty="0"/>
          </a:p>
        </p:txBody>
      </p:sp>
      <p:pic>
        <p:nvPicPr>
          <p:cNvPr id="19458" name="Picture 2" descr="C:\Users\ajay\Desktop\MEMBER OF RKS COMMITTEE VISITED IN HOSPITAL.jpg"/>
          <p:cNvPicPr>
            <a:picLocks noGrp="1" noChangeAspect="1" noChangeArrowheads="1"/>
          </p:cNvPicPr>
          <p:nvPr>
            <p:ph idx="1"/>
          </p:nvPr>
        </p:nvPicPr>
        <p:blipFill>
          <a:blip r:embed="rId2"/>
          <a:srcRect/>
          <a:stretch>
            <a:fillRect/>
          </a:stretch>
        </p:blipFill>
        <p:spPr bwMode="auto">
          <a:xfrm>
            <a:off x="2293257" y="1727200"/>
            <a:ext cx="7619999" cy="444976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latin typeface="Algerian" pitchFamily="82" charset="0"/>
              </a:rPr>
              <a:t>Glow sign board showing     distance from  main road </a:t>
            </a:r>
            <a:endParaRPr lang="en-US" dirty="0">
              <a:solidFill>
                <a:srgbClr val="FF0000"/>
              </a:solidFill>
              <a:latin typeface="Algerian" pitchFamily="82" charset="0"/>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990600" y="2133600"/>
            <a:ext cx="10210800" cy="4076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latin typeface="Algerian" pitchFamily="82" charset="0"/>
              </a:rPr>
              <a:t>LAUNDRY &amp; LINEN SERVISES</a:t>
            </a:r>
            <a:endParaRPr lang="en-US" dirty="0">
              <a:latin typeface="Algerian" pitchFamily="82" charset="0"/>
            </a:endParaRPr>
          </a:p>
        </p:txBody>
      </p:sp>
      <p:pic>
        <p:nvPicPr>
          <p:cNvPr id="17410" name="Picture 2" descr="C:\Users\ajay\Desktop\SOILED LINEN.jpg"/>
          <p:cNvPicPr>
            <a:picLocks noGrp="1" noChangeAspect="1" noChangeArrowheads="1"/>
          </p:cNvPicPr>
          <p:nvPr>
            <p:ph idx="1"/>
          </p:nvPr>
        </p:nvPicPr>
        <p:blipFill>
          <a:blip r:embed="rId2"/>
          <a:srcRect/>
          <a:stretch>
            <a:fillRect/>
          </a:stretch>
        </p:blipFill>
        <p:spPr bwMode="auto">
          <a:xfrm>
            <a:off x="2162373" y="1781440"/>
            <a:ext cx="3371652" cy="4495535"/>
          </a:xfrm>
          <a:prstGeom prst="rect">
            <a:avLst/>
          </a:prstGeom>
          <a:noFill/>
        </p:spPr>
      </p:pic>
      <p:pic>
        <p:nvPicPr>
          <p:cNvPr id="17411" name="Picture 3" descr="C:\Users\ajay\Desktop\DIRTY LINEN.jpg"/>
          <p:cNvPicPr>
            <a:picLocks noChangeAspect="1" noChangeArrowheads="1"/>
          </p:cNvPicPr>
          <p:nvPr/>
        </p:nvPicPr>
        <p:blipFill>
          <a:blip r:embed="rId3"/>
          <a:srcRect/>
          <a:stretch>
            <a:fillRect/>
          </a:stretch>
        </p:blipFill>
        <p:spPr bwMode="auto">
          <a:xfrm>
            <a:off x="6553200" y="1790700"/>
            <a:ext cx="3429000" cy="4572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dirty="0" smtClean="0">
                <a:latin typeface="Algerian" pitchFamily="82" charset="0"/>
              </a:rPr>
              <a:t>QUALITY CIRCLE COMMITEE</a:t>
            </a:r>
            <a:endParaRPr lang="en-US" sz="4000" dirty="0">
              <a:latin typeface="Algerian" pitchFamily="82" charset="0"/>
            </a:endParaRPr>
          </a:p>
        </p:txBody>
      </p:sp>
      <p:pic>
        <p:nvPicPr>
          <p:cNvPr id="14337" name="Picture 1" descr="C:\Users\ajay\Desktop\quality circle committee NQAS.jpg"/>
          <p:cNvPicPr>
            <a:picLocks noGrp="1" noChangeAspect="1" noChangeArrowheads="1"/>
          </p:cNvPicPr>
          <p:nvPr>
            <p:ph idx="1"/>
          </p:nvPr>
        </p:nvPicPr>
        <p:blipFill>
          <a:blip r:embed="rId2" cstate="print"/>
          <a:srcRect/>
          <a:stretch>
            <a:fillRect/>
          </a:stretch>
        </p:blipFill>
        <p:spPr bwMode="auto">
          <a:xfrm>
            <a:off x="2770496" y="1310186"/>
            <a:ext cx="6482686" cy="511791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Infection control committee</a:t>
            </a:r>
            <a:endParaRPr lang="en-US" dirty="0">
              <a:latin typeface="Algerian" pitchFamily="82" charset="0"/>
            </a:endParaRPr>
          </a:p>
        </p:txBody>
      </p:sp>
      <p:pic>
        <p:nvPicPr>
          <p:cNvPr id="13313" name="Picture 1" descr="C:\Users\ajay\Desktop\INFECTION COMTROL COMMITTEE.jpg"/>
          <p:cNvPicPr>
            <a:picLocks noGrp="1" noChangeAspect="1" noChangeArrowheads="1"/>
          </p:cNvPicPr>
          <p:nvPr>
            <p:ph idx="1"/>
          </p:nvPr>
        </p:nvPicPr>
        <p:blipFill>
          <a:blip r:embed="rId2" cstate="print"/>
          <a:srcRect/>
          <a:stretch>
            <a:fillRect/>
          </a:stretch>
        </p:blipFill>
        <p:spPr bwMode="auto">
          <a:xfrm>
            <a:off x="3316406" y="1446663"/>
            <a:ext cx="5718412" cy="4926841"/>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Disaster </a:t>
            </a:r>
            <a:r>
              <a:rPr lang="en-US" dirty="0" err="1" smtClean="0">
                <a:latin typeface="Algerian" pitchFamily="82" charset="0"/>
              </a:rPr>
              <a:t>managemet</a:t>
            </a:r>
            <a:r>
              <a:rPr lang="en-US" dirty="0" smtClean="0">
                <a:latin typeface="Algerian" pitchFamily="82" charset="0"/>
              </a:rPr>
              <a:t> committee</a:t>
            </a:r>
            <a:endParaRPr lang="en-US" dirty="0">
              <a:latin typeface="Algerian" pitchFamily="82" charset="0"/>
            </a:endParaRPr>
          </a:p>
        </p:txBody>
      </p:sp>
      <p:sp>
        <p:nvSpPr>
          <p:cNvPr id="4" name="Content Placeholder 3"/>
          <p:cNvSpPr>
            <a:spLocks noGrp="1"/>
          </p:cNvSpPr>
          <p:nvPr>
            <p:ph idx="1"/>
          </p:nvPr>
        </p:nvSpPr>
        <p:spPr>
          <a:xfrm>
            <a:off x="2620370" y="1405719"/>
            <a:ext cx="7492621" cy="5049672"/>
          </a:xfrm>
        </p:spPr>
        <p:txBody>
          <a:bodyPr/>
          <a:lstStyle/>
          <a:p>
            <a:endParaRPr lang="en-US" dirty="0"/>
          </a:p>
        </p:txBody>
      </p:sp>
      <p:pic>
        <p:nvPicPr>
          <p:cNvPr id="11265" name="Picture 1" descr="C:\Users\ajay\Desktop\DISASTER MANAGEMENT COMMITTEE.jpg"/>
          <p:cNvPicPr>
            <a:picLocks noChangeAspect="1" noChangeArrowheads="1"/>
          </p:cNvPicPr>
          <p:nvPr/>
        </p:nvPicPr>
        <p:blipFill>
          <a:blip r:embed="rId2" cstate="print"/>
          <a:srcRect/>
          <a:stretch>
            <a:fillRect/>
          </a:stretch>
        </p:blipFill>
        <p:spPr bwMode="auto">
          <a:xfrm>
            <a:off x="2387221" y="1392072"/>
            <a:ext cx="7772400" cy="504967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Bio medical waste </a:t>
            </a:r>
            <a:br>
              <a:rPr lang="en-US" dirty="0" smtClean="0">
                <a:latin typeface="Algerian" pitchFamily="82" charset="0"/>
              </a:rPr>
            </a:br>
            <a:r>
              <a:rPr lang="en-US" dirty="0" smtClean="0">
                <a:latin typeface="Algerian" pitchFamily="82" charset="0"/>
              </a:rPr>
              <a:t>management committee</a:t>
            </a:r>
            <a:endParaRPr lang="en-US" dirty="0">
              <a:latin typeface="Algerian" pitchFamily="82" charset="0"/>
            </a:endParaRPr>
          </a:p>
        </p:txBody>
      </p:sp>
      <p:pic>
        <p:nvPicPr>
          <p:cNvPr id="12289" name="Picture 1" descr="C:\Users\ajay\Pictures\2023-07-26\BIO MEDICAL WASTE COMMITTEE.jpg"/>
          <p:cNvPicPr>
            <a:picLocks noGrp="1" noChangeAspect="1" noChangeArrowheads="1"/>
          </p:cNvPicPr>
          <p:nvPr>
            <p:ph idx="1"/>
          </p:nvPr>
        </p:nvPicPr>
        <p:blipFill>
          <a:blip r:embed="rId2" cstate="print"/>
          <a:srcRect/>
          <a:stretch>
            <a:fillRect/>
          </a:stretch>
        </p:blipFill>
        <p:spPr bwMode="auto">
          <a:xfrm>
            <a:off x="4513582" y="1825625"/>
            <a:ext cx="3164835" cy="435133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lgerian" pitchFamily="82" charset="0"/>
              </a:rPr>
              <a:t>PRESCRIPTION AUDIT COMMITTEE</a:t>
            </a:r>
            <a:endParaRPr lang="en-US" dirty="0">
              <a:latin typeface="Algerian" pitchFamily="82" charset="0"/>
            </a:endParaRPr>
          </a:p>
        </p:txBody>
      </p:sp>
      <p:pic>
        <p:nvPicPr>
          <p:cNvPr id="7169" name="Picture 1" descr="C:\Users\ajay\Desktop\PRESCRIPTION AUDIT COMMITTEE.jpg"/>
          <p:cNvPicPr>
            <a:picLocks noGrp="1" noChangeAspect="1" noChangeArrowheads="1"/>
          </p:cNvPicPr>
          <p:nvPr>
            <p:ph idx="1"/>
          </p:nvPr>
        </p:nvPicPr>
        <p:blipFill>
          <a:blip r:embed="rId2" cstate="print"/>
          <a:srcRect/>
          <a:stretch>
            <a:fillRect/>
          </a:stretch>
        </p:blipFill>
        <p:spPr bwMode="auto">
          <a:xfrm>
            <a:off x="4513582" y="1825625"/>
            <a:ext cx="3164835" cy="435133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444625" y="188913"/>
            <a:ext cx="9302750" cy="615950"/>
          </a:xfrm>
        </p:spPr>
        <p:txBody>
          <a:bodyPr>
            <a:normAutofit fontScale="90000"/>
          </a:bodyPr>
          <a:lstStyle/>
          <a:p>
            <a:endParaRPr lang="en-IN" altLang="en-US" smtClean="0">
              <a:ea typeface="Caladea"/>
            </a:endParaRPr>
          </a:p>
        </p:txBody>
      </p:sp>
      <p:sp>
        <p:nvSpPr>
          <p:cNvPr id="36867" name="Text Placeholder 2"/>
          <p:cNvSpPr>
            <a:spLocks noGrp="1"/>
          </p:cNvSpPr>
          <p:nvPr>
            <p:ph type="body" idx="1"/>
          </p:nvPr>
        </p:nvSpPr>
        <p:spPr/>
        <p:txBody>
          <a:bodyPr/>
          <a:lstStyle/>
          <a:p>
            <a:endParaRPr lang="en-IN" altLang="en-US" smtClean="0"/>
          </a:p>
        </p:txBody>
      </p:sp>
      <p:pic>
        <p:nvPicPr>
          <p:cNvPr id="36868" name="Picture 3" descr="WhatsApp Image 2022-07-27 at 3.49.11 PM.jpeg"/>
          <p:cNvPicPr>
            <a:picLocks noChangeAspect="1"/>
          </p:cNvPicPr>
          <p:nvPr/>
        </p:nvPicPr>
        <p:blipFill>
          <a:blip r:embed="rId2"/>
          <a:srcRect/>
          <a:stretch>
            <a:fillRect/>
          </a:stretch>
        </p:blipFill>
        <p:spPr bwMode="auto">
          <a:xfrm>
            <a:off x="228600" y="152400"/>
            <a:ext cx="11734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20875"/>
          </a:xfrm>
        </p:spPr>
        <p:txBody>
          <a:bodyPr>
            <a:noAutofit/>
          </a:bodyPr>
          <a:lstStyle/>
          <a:p>
            <a:pPr algn="ctr"/>
            <a:r>
              <a:rPr lang="en-US" sz="16600" b="1" dirty="0" smtClean="0">
                <a:solidFill>
                  <a:srgbClr val="00B050"/>
                </a:solidFill>
              </a:rPr>
              <a:t>Thanks</a:t>
            </a:r>
            <a:endParaRPr lang="en-US" sz="16600" b="1" dirty="0">
              <a:solidFill>
                <a:srgbClr val="00B050"/>
              </a:solidFill>
            </a:endParaRPr>
          </a:p>
        </p:txBody>
      </p:sp>
      <p:pic>
        <p:nvPicPr>
          <p:cNvPr id="58370" name="Picture 2" descr="C:\Users\hp\Desktop\thanks image.jpg"/>
          <p:cNvPicPr>
            <a:picLocks noChangeAspect="1" noChangeArrowheads="1"/>
          </p:cNvPicPr>
          <p:nvPr/>
        </p:nvPicPr>
        <p:blipFill>
          <a:blip r:embed="rId2"/>
          <a:srcRect/>
          <a:stretch>
            <a:fillRect/>
          </a:stretch>
        </p:blipFill>
        <p:spPr bwMode="auto">
          <a:xfrm>
            <a:off x="1562100" y="3028950"/>
            <a:ext cx="2938463" cy="2938463"/>
          </a:xfrm>
          <a:prstGeom prst="rect">
            <a:avLst/>
          </a:prstGeom>
          <a:noFill/>
        </p:spPr>
      </p:pic>
      <p:pic>
        <p:nvPicPr>
          <p:cNvPr id="58371" name="Picture 3"/>
          <p:cNvPicPr>
            <a:picLocks noGrp="1" noChangeAspect="1" noChangeArrowheads="1"/>
          </p:cNvPicPr>
          <p:nvPr>
            <p:ph idx="1"/>
          </p:nvPr>
        </p:nvPicPr>
        <p:blipFill>
          <a:blip r:embed="rId3"/>
          <a:srcRect l="-15669" r="-25301" b="40825"/>
          <a:stretch>
            <a:fillRect/>
          </a:stretch>
        </p:blipFill>
        <p:spPr bwMode="auto">
          <a:xfrm>
            <a:off x="5200650" y="3159125"/>
            <a:ext cx="6134100" cy="257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14400" y="188913"/>
            <a:ext cx="10439400" cy="369887"/>
          </a:xfrm>
        </p:spPr>
        <p:txBody>
          <a:bodyPr>
            <a:normAutofit fontScale="90000"/>
          </a:bodyPr>
          <a:lstStyle/>
          <a:p>
            <a:pPr algn="ctr"/>
            <a:r>
              <a:rPr lang="en-US" altLang="en-US" sz="2400" u="sng" dirty="0" smtClean="0">
                <a:solidFill>
                  <a:srgbClr val="C00000"/>
                </a:solidFill>
                <a:latin typeface="Times New Roman" pitchFamily="18" charset="0"/>
                <a:cs typeface="Times New Roman" pitchFamily="18" charset="0"/>
              </a:rPr>
              <a:t>CIVL HOSPITAL RANJHI JABALPUR M.P.</a:t>
            </a:r>
            <a:endParaRPr lang="en-IN" altLang="en-US" sz="2400" u="sng" dirty="0" smtClean="0">
              <a:ea typeface="Caladea"/>
            </a:endParaRPr>
          </a:p>
        </p:txBody>
      </p:sp>
      <p:sp>
        <p:nvSpPr>
          <p:cNvPr id="6" name="Title 1"/>
          <p:cNvSpPr txBox="1">
            <a:spLocks/>
          </p:cNvSpPr>
          <p:nvPr/>
        </p:nvSpPr>
        <p:spPr bwMode="auto">
          <a:xfrm>
            <a:off x="381000" y="620713"/>
            <a:ext cx="11506200" cy="369887"/>
          </a:xfrm>
          <a:prstGeom prst="rect">
            <a:avLst/>
          </a:prstGeom>
          <a:noFill/>
          <a:ln w="9525">
            <a:noFill/>
            <a:miter lim="800000"/>
            <a:headEnd/>
            <a:tailEnd/>
          </a:ln>
        </p:spPr>
        <p:txBody>
          <a:bodyPr lIns="0" tIns="0" rIns="0" bIns="0">
            <a:spAutoFit/>
          </a:bodyPr>
          <a:lstStyle/>
          <a:p>
            <a:pPr algn="ctr">
              <a:defRPr/>
            </a:pPr>
            <a:r>
              <a:rPr lang="en-IN" sz="2400" b="1" kern="0" dirty="0">
                <a:solidFill>
                  <a:srgbClr val="C00000"/>
                </a:solidFill>
                <a:latin typeface="Times New Roman" pitchFamily="18" charset="0"/>
                <a:ea typeface="+mj-ea"/>
                <a:cs typeface="Times New Roman" pitchFamily="18" charset="0"/>
              </a:rPr>
              <a:t>MISSION, VISION, QUALITY POLICY AND OBJECTIVE</a:t>
            </a:r>
          </a:p>
        </p:txBody>
      </p:sp>
      <p:sp>
        <p:nvSpPr>
          <p:cNvPr id="7" name="Content Placeholder 2"/>
          <p:cNvSpPr txBox="1">
            <a:spLocks/>
          </p:cNvSpPr>
          <p:nvPr/>
        </p:nvSpPr>
        <p:spPr bwMode="auto">
          <a:xfrm>
            <a:off x="609600" y="1066800"/>
            <a:ext cx="11249025" cy="5884863"/>
          </a:xfrm>
          <a:prstGeom prst="rect">
            <a:avLst/>
          </a:prstGeom>
          <a:noFill/>
          <a:ln w="9525">
            <a:noFill/>
            <a:miter lim="800000"/>
            <a:headEnd/>
            <a:tailEnd/>
          </a:ln>
        </p:spPr>
        <p:txBody>
          <a:bodyPr lIns="0" tIns="0" rIns="0" bIns="0">
            <a:spAutoFit/>
          </a:bodyPr>
          <a:lstStyle/>
          <a:p>
            <a:pPr marL="342900" indent="-342900" algn="ctr" eaLnBrk="1" hangingPunct="1">
              <a:defRPr/>
            </a:pPr>
            <a:r>
              <a:rPr lang="en-US" altLang="en-US" sz="2400" b="1" kern="0" dirty="0">
                <a:solidFill>
                  <a:srgbClr val="C00000"/>
                </a:solidFill>
                <a:latin typeface="Times New Roman" pitchFamily="18" charset="0"/>
                <a:cs typeface="Times New Roman" pitchFamily="18" charset="0"/>
              </a:rPr>
              <a:t>MISSION</a:t>
            </a:r>
          </a:p>
          <a:p>
            <a:pPr marL="342900" indent="-342900" algn="ctr" eaLnBrk="1" hangingPunct="1">
              <a:defRPr/>
            </a:pPr>
            <a:r>
              <a:rPr lang="en-US" altLang="en-US" sz="2400" kern="0" dirty="0">
                <a:latin typeface="Times New Roman" pitchFamily="18" charset="0"/>
                <a:cs typeface="Times New Roman" pitchFamily="18" charset="0"/>
              </a:rPr>
              <a:t>Promoting excellence and continually improving quality of public health services delivering mechanism through innovation that are at par with State and National Health Policy</a:t>
            </a:r>
          </a:p>
          <a:p>
            <a:pPr marL="342900" indent="-342900" eaLnBrk="1" hangingPunct="1">
              <a:defRPr/>
            </a:pPr>
            <a:endParaRPr lang="en-US" altLang="en-US" sz="2400" kern="0" dirty="0">
              <a:latin typeface="Times New Roman" pitchFamily="18" charset="0"/>
              <a:cs typeface="Times New Roman" pitchFamily="18" charset="0"/>
            </a:endParaRPr>
          </a:p>
          <a:p>
            <a:pPr marL="342900" indent="-342900" algn="ctr" eaLnBrk="1" hangingPunct="1">
              <a:defRPr/>
            </a:pPr>
            <a:r>
              <a:rPr lang="en-US" altLang="en-US" sz="2400" b="1" kern="0" dirty="0">
                <a:solidFill>
                  <a:srgbClr val="C00000"/>
                </a:solidFill>
                <a:latin typeface="Times New Roman" pitchFamily="18" charset="0"/>
                <a:cs typeface="Times New Roman" pitchFamily="18" charset="0"/>
              </a:rPr>
              <a:t>VISION</a:t>
            </a:r>
          </a:p>
          <a:p>
            <a:pPr marL="342900" indent="-342900" algn="ctr" eaLnBrk="1" hangingPunct="1">
              <a:defRPr/>
            </a:pPr>
            <a:r>
              <a:rPr lang="en-US" altLang="en-US" sz="2400" kern="0" dirty="0">
                <a:latin typeface="Times New Roman" pitchFamily="18" charset="0"/>
                <a:cs typeface="Times New Roman" pitchFamily="18" charset="0"/>
              </a:rPr>
              <a:t>A society where all people live healthy, live long with peace of mind knowing all their healthcare needs will be delivered by State public  health system.</a:t>
            </a:r>
          </a:p>
          <a:p>
            <a:pPr marL="342900" indent="-342900" eaLnBrk="1" hangingPunct="1">
              <a:defRPr/>
            </a:pPr>
            <a:endParaRPr lang="en-US" altLang="en-US" sz="2400" kern="0" dirty="0">
              <a:latin typeface="Times New Roman" pitchFamily="18" charset="0"/>
              <a:cs typeface="Times New Roman" pitchFamily="18" charset="0"/>
            </a:endParaRPr>
          </a:p>
          <a:p>
            <a:pPr marL="342900" indent="-342900" algn="ctr" eaLnBrk="1" hangingPunct="1">
              <a:defRPr/>
            </a:pPr>
            <a:r>
              <a:rPr lang="en-US" altLang="en-US" sz="2400" b="1" kern="0" dirty="0">
                <a:solidFill>
                  <a:srgbClr val="C00000"/>
                </a:solidFill>
                <a:latin typeface="Times New Roman" pitchFamily="18" charset="0"/>
                <a:cs typeface="Times New Roman" pitchFamily="18" charset="0"/>
              </a:rPr>
              <a:t>QUALITY POLICY</a:t>
            </a:r>
          </a:p>
          <a:p>
            <a:pPr marL="342900" indent="-342900" algn="ctr" eaLnBrk="1" hangingPunct="1">
              <a:defRPr/>
            </a:pPr>
            <a:r>
              <a:rPr lang="en-IN" altLang="en-US" sz="2400" kern="0" dirty="0">
                <a:latin typeface="Times New Roman" pitchFamily="18" charset="0"/>
                <a:cs typeface="Times New Roman" pitchFamily="18" charset="0"/>
              </a:rPr>
              <a:t>We are committed to provide high quality healthcare services to the people in district with sustainable efforts to ensure that it is equitable, accountable, ethical and delivered in dignified manner with continuous improvement shall be the guiding principle of all endeavours.</a:t>
            </a:r>
          </a:p>
          <a:p>
            <a:pPr marL="342900" indent="-342900" algn="ctr" eaLnBrk="1" hangingPunct="1">
              <a:defRPr/>
            </a:pPr>
            <a:endParaRPr lang="en-IN" altLang="en-US" sz="3200" kern="0" dirty="0">
              <a:latin typeface="Times New Roman" pitchFamily="18" charset="0"/>
              <a:cs typeface="Times New Roman" pitchFamily="18" charset="0"/>
            </a:endParaRPr>
          </a:p>
          <a:p>
            <a:pPr marL="342900" indent="-342900">
              <a:spcBef>
                <a:spcPct val="20000"/>
              </a:spcBef>
              <a:buFontTx/>
              <a:buChar char="•"/>
              <a:defRPr/>
            </a:pPr>
            <a:endParaRPr lang="en-IN" sz="3200" kern="0" dirty="0">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524000" y="838200"/>
            <a:ext cx="9601200" cy="4401205"/>
          </a:xfrm>
          <a:prstGeom prst="rect">
            <a:avLst/>
          </a:prstGeom>
          <a:noFill/>
          <a:ln w="9525">
            <a:noFill/>
            <a:miter lim="800000"/>
            <a:headEnd/>
            <a:tailEnd/>
          </a:ln>
        </p:spPr>
        <p:txBody>
          <a:bodyPr>
            <a:spAutoFit/>
          </a:bodyPr>
          <a:lstStyle/>
          <a:p>
            <a:pPr marL="342900" indent="-342900" algn="ctr">
              <a:lnSpc>
                <a:spcPct val="90000"/>
              </a:lnSpc>
              <a:spcBef>
                <a:spcPct val="0"/>
              </a:spcBef>
            </a:pPr>
            <a:r>
              <a:rPr lang="en-IN" altLang="en-US" sz="4000" dirty="0" smtClean="0">
                <a:solidFill>
                  <a:srgbClr val="C00000"/>
                </a:solidFill>
                <a:latin typeface="Algerian" pitchFamily="82" charset="0"/>
                <a:ea typeface="+mj-ea"/>
                <a:cs typeface="+mj-cs"/>
              </a:rPr>
              <a:t>Quality objectives</a:t>
            </a:r>
          </a:p>
          <a:p>
            <a:pPr marL="342900" indent="-342900">
              <a:lnSpc>
                <a:spcPct val="90000"/>
              </a:lnSpc>
              <a:spcBef>
                <a:spcPct val="0"/>
              </a:spcBef>
            </a:pPr>
            <a:endParaRPr lang="en-IN" altLang="en-US" sz="4000" dirty="0" smtClean="0">
              <a:latin typeface="Algerian" pitchFamily="82" charset="0"/>
              <a:ea typeface="+mj-ea"/>
              <a:cs typeface="+mj-cs"/>
            </a:endParaRPr>
          </a:p>
          <a:p>
            <a:pPr marL="342900" indent="-342900" eaLnBrk="1" hangingPunct="1">
              <a:buFontTx/>
              <a:buAutoNum type="arabicPeriod"/>
            </a:pPr>
            <a:r>
              <a:rPr lang="en-IN" altLang="en-US" sz="2600" dirty="0"/>
              <a:t>To inculcate an excellent infection control methods in hospital.</a:t>
            </a:r>
          </a:p>
          <a:p>
            <a:pPr marL="342900" indent="-342900" eaLnBrk="1" hangingPunct="1">
              <a:buFontTx/>
              <a:buAutoNum type="arabicPeriod"/>
            </a:pPr>
            <a:r>
              <a:rPr lang="en-IN" altLang="en-US" sz="2600" dirty="0"/>
              <a:t> To improve patient satisfaction by monitoring and measuring the accessible facilities.</a:t>
            </a:r>
          </a:p>
          <a:p>
            <a:pPr marL="342900" indent="-342900" eaLnBrk="1" hangingPunct="1">
              <a:buFontTx/>
              <a:buAutoNum type="arabicPeriod"/>
            </a:pPr>
            <a:r>
              <a:rPr lang="en-IN" altLang="en-US" sz="2600" dirty="0"/>
              <a:t>To focus on providing best quality </a:t>
            </a:r>
            <a:r>
              <a:rPr lang="en-IN" altLang="en-US" sz="2600" dirty="0" smtClean="0"/>
              <a:t>services</a:t>
            </a:r>
            <a:r>
              <a:rPr lang="en-IN" altLang="en-US" sz="2600" dirty="0"/>
              <a:t>. </a:t>
            </a:r>
          </a:p>
          <a:p>
            <a:pPr marL="342900" indent="-342900" eaLnBrk="1" hangingPunct="1">
              <a:buFontTx/>
              <a:buAutoNum type="arabicPeriod"/>
            </a:pPr>
            <a:r>
              <a:rPr lang="en-IN" altLang="en-US" sz="2600" dirty="0"/>
              <a:t> To improve the efficiency and protect patients. </a:t>
            </a:r>
          </a:p>
          <a:p>
            <a:pPr marL="342900" indent="-342900" eaLnBrk="1" hangingPunct="1">
              <a:buFontTx/>
              <a:buAutoNum type="arabicPeriod"/>
            </a:pPr>
            <a:r>
              <a:rPr lang="en-IN" altLang="en-US" sz="2600" dirty="0"/>
              <a:t>To protect and secure all patients </a:t>
            </a:r>
            <a:r>
              <a:rPr lang="en-IN" altLang="en-US" sz="2600" dirty="0" smtClean="0"/>
              <a:t>rights </a:t>
            </a:r>
            <a:r>
              <a:rPr lang="en-IN" altLang="en-US" sz="2600" dirty="0"/>
              <a:t>and safety. </a:t>
            </a:r>
          </a:p>
          <a:p>
            <a:pPr marL="342900" indent="-342900" eaLnBrk="1" hangingPunct="1">
              <a:buFontTx/>
              <a:buAutoNum type="arabicPeriod"/>
            </a:pPr>
            <a:r>
              <a:rPr lang="en-IN" altLang="en-US" sz="2600" dirty="0"/>
              <a:t>To involve all employees in providing best quality service to patients</a:t>
            </a:r>
            <a:r>
              <a:rPr lang="en-IN" altLang="en-US" dirty="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itchFamily="82" charset="0"/>
              </a:rPr>
              <a:t>           Services available</a:t>
            </a:r>
            <a:endParaRPr lang="en-US" dirty="0">
              <a:latin typeface="Algerian" pitchFamily="82" charset="0"/>
            </a:endParaRPr>
          </a:p>
        </p:txBody>
      </p:sp>
      <p:pic>
        <p:nvPicPr>
          <p:cNvPr id="6146" name="Picture 2" descr="C:\Users\ajay\Desktop\service list.jpg"/>
          <p:cNvPicPr>
            <a:picLocks noGrp="1" noChangeAspect="1" noChangeArrowheads="1"/>
          </p:cNvPicPr>
          <p:nvPr>
            <p:ph idx="1"/>
          </p:nvPr>
        </p:nvPicPr>
        <p:blipFill>
          <a:blip r:embed="rId2"/>
          <a:srcRect/>
          <a:stretch>
            <a:fillRect/>
          </a:stretch>
        </p:blipFill>
        <p:spPr bwMode="auto">
          <a:xfrm>
            <a:off x="1750094" y="1825625"/>
            <a:ext cx="8691811" cy="435133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7935629</TotalTime>
  <Words>894</Words>
  <Application>Microsoft Office PowerPoint</Application>
  <PresentationFormat>Custom</PresentationFormat>
  <Paragraphs>282</Paragraphs>
  <Slides>67</Slides>
  <Notes>4</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Slide 1</vt:lpstr>
      <vt:lpstr>Slide 2</vt:lpstr>
      <vt:lpstr>Slide 3</vt:lpstr>
      <vt:lpstr>Introduction OF the Hospital</vt:lpstr>
      <vt:lpstr>GEOGRAPHICAL  PROFILE  OF  RANJHI</vt:lpstr>
      <vt:lpstr>Glow sign board showing     distance from  main road </vt:lpstr>
      <vt:lpstr>CIVL HOSPITAL RANJHI JABALPUR M.P.</vt:lpstr>
      <vt:lpstr>Slide 8</vt:lpstr>
      <vt:lpstr>           Services available</vt:lpstr>
      <vt:lpstr>  Departments with room numbers</vt:lpstr>
      <vt:lpstr>Citizen charter displayed at hospital enterance</vt:lpstr>
      <vt:lpstr>NAME OF DOCTORS WITH DESIGNATION</vt:lpstr>
      <vt:lpstr>HR INFORMATION</vt:lpstr>
      <vt:lpstr>Slide 14</vt:lpstr>
      <vt:lpstr>24X7 BED AVAILABILITY </vt:lpstr>
      <vt:lpstr>HOSPITAL ENTARANCE GATE</vt:lpstr>
      <vt:lpstr>Solar panel present at roof top</vt:lpstr>
      <vt:lpstr>    Shade donates at registration center by mla cantt mr ashok rohani</vt:lpstr>
      <vt:lpstr>MATERNITY WING</vt:lpstr>
      <vt:lpstr>Patients Registration Counter Before      &amp;    After</vt:lpstr>
      <vt:lpstr>CATTLE GUARD</vt:lpstr>
      <vt:lpstr>Surveillance sYSTEM </vt:lpstr>
      <vt:lpstr>CLEANING WATER HEAD TANKS</vt:lpstr>
      <vt:lpstr>     BMW Meeting Civil Hospital Ranjhi</vt:lpstr>
      <vt:lpstr>Hand Wash Training</vt:lpstr>
      <vt:lpstr>5 S Meeting</vt:lpstr>
      <vt:lpstr>School And Anganwadi Visit Promoting Hygeine and Sanitation</vt:lpstr>
      <vt:lpstr>Cleaning of Wards Three Times a Day</vt:lpstr>
      <vt:lpstr>FIRE EXTINGUISHER TRAINING</vt:lpstr>
      <vt:lpstr>     SPILL MANAGEMENT TRAINING</vt:lpstr>
      <vt:lpstr>3 BUCKET AND MOPPING TRAINING</vt:lpstr>
      <vt:lpstr>BIO MEDICAL WASTE MANAGEMENT</vt:lpstr>
      <vt:lpstr>Glimpses of Labour Room   Before                                             After  </vt:lpstr>
      <vt:lpstr>Glimpses of  Labour room</vt:lpstr>
      <vt:lpstr>Instruction In LR</vt:lpstr>
      <vt:lpstr>Emergency Trolly &amp; Medicine Tray</vt:lpstr>
      <vt:lpstr>SEPTIC DELIVERY ROOM </vt:lpstr>
      <vt:lpstr>ECLAMPSIA BED &amp; ANC WARD</vt:lpstr>
      <vt:lpstr>New Born Care Area</vt:lpstr>
      <vt:lpstr>Glimpses of ot ( Before and After ) </vt:lpstr>
      <vt:lpstr>Maternity operation theatre </vt:lpstr>
      <vt:lpstr>Sterilization Unit</vt:lpstr>
      <vt:lpstr>Three Bucket Mopping</vt:lpstr>
      <vt:lpstr>Liquid Waste Management</vt:lpstr>
      <vt:lpstr>Storage Facility of Biomedical Waste</vt:lpstr>
      <vt:lpstr>Bio Medical Waste</vt:lpstr>
      <vt:lpstr>INFRASTRUCTURE MAINTANENCE</vt:lpstr>
      <vt:lpstr>FURNITURE MAINTENANCE</vt:lpstr>
      <vt:lpstr>PUBLIC UTILITY FACILITY</vt:lpstr>
      <vt:lpstr>GLIMPSES OF NEW CASUALTY AREA</vt:lpstr>
      <vt:lpstr>GLIMPSES OF FOUNTAIN</vt:lpstr>
      <vt:lpstr>GLIMPSES OF WASHROOM</vt:lpstr>
      <vt:lpstr>HOSPITAL MAINTANENCE</vt:lpstr>
      <vt:lpstr>PARKING AREA </vt:lpstr>
      <vt:lpstr>LANDSKAPING AND GARDENING BEFORE                        AFTER </vt:lpstr>
      <vt:lpstr>COMPOST PIT</vt:lpstr>
      <vt:lpstr>ECO-FRIENDLY  INDOOR GAMES</vt:lpstr>
      <vt:lpstr>R.O. installation &amp; MAINTENANCE</vt:lpstr>
      <vt:lpstr>MEMBER OF RKS COMMITTEE VISITED  IN HOSPITAL</vt:lpstr>
      <vt:lpstr>LAUNDRY &amp; LINEN SERVISES</vt:lpstr>
      <vt:lpstr>QUALITY CIRCLE COMMITEE</vt:lpstr>
      <vt:lpstr>Infection control committee</vt:lpstr>
      <vt:lpstr>Disaster managemet committee</vt:lpstr>
      <vt:lpstr>Bio medical waste  management committee</vt:lpstr>
      <vt:lpstr>PRESCRIPTION AUDIT COMMITTEE</vt:lpstr>
      <vt:lpstr>Slide 66</vt:lpstr>
      <vt:lpstr>Thanks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LaQshya Preparation</dc:title>
  <dc:creator>APURVA RATNU</dc:creator>
  <cp:lastModifiedBy>hospital</cp:lastModifiedBy>
  <cp:revision>611</cp:revision>
  <dcterms:created xsi:type="dcterms:W3CDTF">2018-02-09T04:58:57Z</dcterms:created>
  <dcterms:modified xsi:type="dcterms:W3CDTF">2025-01-09T09:06:25Z</dcterms:modified>
</cp:coreProperties>
</file>